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372" r:id="rId3"/>
    <p:sldId id="349" r:id="rId4"/>
    <p:sldId id="323" r:id="rId5"/>
    <p:sldId id="367" r:id="rId6"/>
    <p:sldId id="363" r:id="rId7"/>
    <p:sldId id="342" r:id="rId8"/>
    <p:sldId id="355" r:id="rId9"/>
    <p:sldId id="283" r:id="rId10"/>
    <p:sldId id="368" r:id="rId11"/>
    <p:sldId id="287" r:id="rId12"/>
    <p:sldId id="356" r:id="rId13"/>
    <p:sldId id="292" r:id="rId14"/>
    <p:sldId id="365" r:id="rId15"/>
    <p:sldId id="357" r:id="rId16"/>
    <p:sldId id="327" r:id="rId17"/>
    <p:sldId id="331" r:id="rId18"/>
    <p:sldId id="332" r:id="rId19"/>
    <p:sldId id="343" r:id="rId20"/>
    <p:sldId id="358" r:id="rId21"/>
    <p:sldId id="295" r:id="rId22"/>
    <p:sldId id="369" r:id="rId23"/>
    <p:sldId id="296" r:id="rId24"/>
    <p:sldId id="297" r:id="rId25"/>
    <p:sldId id="359" r:id="rId26"/>
    <p:sldId id="301" r:id="rId27"/>
    <p:sldId id="360" r:id="rId28"/>
    <p:sldId id="312" r:id="rId29"/>
    <p:sldId id="370" r:id="rId30"/>
    <p:sldId id="354" r:id="rId31"/>
    <p:sldId id="348" r:id="rId32"/>
    <p:sldId id="371" r:id="rId33"/>
    <p:sldId id="36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IRIUS" id="{54A45B92-B386-4097-9E00-059822B15A00}">
          <p14:sldIdLst>
            <p14:sldId id="256"/>
            <p14:sldId id="372"/>
          </p14:sldIdLst>
        </p14:section>
        <p14:section name="Motivation" id="{F91D9EBD-B672-4303-8545-1D06A8853999}">
          <p14:sldIdLst>
            <p14:sldId id="349"/>
            <p14:sldId id="323"/>
            <p14:sldId id="367"/>
            <p14:sldId id="363"/>
            <p14:sldId id="342"/>
          </p14:sldIdLst>
        </p14:section>
        <p14:section name="SIRIUS Goals, and building blocks" id="{C6B1A20B-0C62-460E-99B5-26F009EBB5E2}">
          <p14:sldIdLst>
            <p14:sldId id="355"/>
            <p14:sldId id="283"/>
            <p14:sldId id="368"/>
            <p14:sldId id="287"/>
          </p14:sldIdLst>
        </p14:section>
        <p14:section name="Data Description" id="{61BB5737-3AA8-4C7E-9F1F-E92B0919CA46}">
          <p14:sldIdLst>
            <p14:sldId id="356"/>
            <p14:sldId id="292"/>
            <p14:sldId id="365"/>
          </p14:sldIdLst>
        </p14:section>
        <p14:section name="Math of auditing" id="{A990FAA9-2DD2-42DF-AC5F-03C24695D6BA}">
          <p14:sldIdLst>
            <p14:sldId id="357"/>
            <p14:sldId id="327"/>
            <p14:sldId id="331"/>
            <p14:sldId id="332"/>
            <p14:sldId id="343"/>
          </p14:sldIdLst>
        </p14:section>
        <p14:section name="Data Refactoring" id="{72E066C1-FA1C-4034-883C-273B1400A665}">
          <p14:sldIdLst>
            <p14:sldId id="358"/>
            <p14:sldId id="295"/>
            <p14:sldId id="369"/>
            <p14:sldId id="296"/>
            <p14:sldId id="297"/>
          </p14:sldIdLst>
        </p14:section>
        <p14:section name="Finding data for reading" id="{E922222C-18E9-4E03-8B4D-CBEE760F451F}">
          <p14:sldIdLst>
            <p14:sldId id="359"/>
            <p14:sldId id="301"/>
          </p14:sldIdLst>
        </p14:section>
        <p14:section name="Fuzzy Predictable Performance" id="{464E6E65-8FF1-48A4-BE2A-F728EBC765AF}">
          <p14:sldIdLst>
            <p14:sldId id="360"/>
            <p14:sldId id="312"/>
            <p14:sldId id="370"/>
            <p14:sldId id="354"/>
          </p14:sldIdLst>
        </p14:section>
        <p14:section name="Summary" id="{3088701D-F31F-47EB-909C-969231D1565D}">
          <p14:sldIdLst>
            <p14:sldId id="348"/>
            <p14:sldId id="371"/>
            <p14:sldId id="3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AA3"/>
    <a:srgbClr val="FF0000"/>
    <a:srgbClr val="CACACA"/>
    <a:srgbClr val="B8BD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99" autoAdjust="0"/>
    <p:restoredTop sz="96214" autoAdjust="0"/>
  </p:normalViewPr>
  <p:slideViewPr>
    <p:cSldViewPr snapToGrid="0">
      <p:cViewPr varScale="1">
        <p:scale>
          <a:sx n="110" d="100"/>
          <a:sy n="110" d="100"/>
        </p:scale>
        <p:origin x="138" y="624"/>
      </p:cViewPr>
      <p:guideLst/>
    </p:cSldViewPr>
  </p:slideViewPr>
  <p:outlineViewPr>
    <p:cViewPr>
      <p:scale>
        <a:sx n="33" d="100"/>
        <a:sy n="33" d="100"/>
      </p:scale>
      <p:origin x="0" y="-114568"/>
    </p:cViewPr>
  </p:outlineViewPr>
  <p:notesTextViewPr>
    <p:cViewPr>
      <p:scale>
        <a:sx n="1" d="1"/>
        <a:sy n="1" d="1"/>
      </p:scale>
      <p:origin x="0" y="0"/>
    </p:cViewPr>
  </p:notesTextViewPr>
  <p:sorterViewPr>
    <p:cViewPr>
      <p:scale>
        <a:sx n="77" d="50"/>
        <a:sy n="77" d="50"/>
      </p:scale>
      <p:origin x="0" y="-13380"/>
    </p:cViewPr>
  </p:sorterViewPr>
  <p:notesViewPr>
    <p:cSldViewPr snapToGrid="0">
      <p:cViewPr varScale="1">
        <p:scale>
          <a:sx n="70" d="100"/>
          <a:sy n="70" d="100"/>
        </p:scale>
        <p:origin x="2700" y="5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DB55F0-5D6D-457C-9D17-955079BB2C0B}" type="doc">
      <dgm:prSet loTypeId="urn:microsoft.com/office/officeart/2005/8/layout/pyramid1" loCatId="pyramid" qsTypeId="urn:microsoft.com/office/officeart/2005/8/quickstyle/3d2" qsCatId="3D" csTypeId="urn:microsoft.com/office/officeart/2005/8/colors/colorful4" csCatId="colorful" phldr="1"/>
      <dgm:spPr/>
    </dgm:pt>
    <dgm:pt modelId="{D0A156EF-E881-4E33-B1E3-1BC633E85CE0}">
      <dgm:prSet phldrT="[Text]"/>
      <dgm:spPr>
        <a:solidFill>
          <a:srgbClr val="F9FBE9"/>
        </a:solidFill>
      </dgm:spPr>
      <dgm:t>
        <a:bodyPr/>
        <a:lstStyle/>
        <a:p>
          <a:r>
            <a:rPr lang="en-US" dirty="0" smtClean="0"/>
            <a:t>RAM</a:t>
          </a:r>
          <a:endParaRPr lang="en-US" dirty="0"/>
        </a:p>
      </dgm:t>
    </dgm:pt>
    <dgm:pt modelId="{44EF5905-4018-459D-9466-AD99A54EA47C}" type="parTrans" cxnId="{558963F3-6E54-42D6-A797-2DA4D2D2BCC7}">
      <dgm:prSet/>
      <dgm:spPr/>
      <dgm:t>
        <a:bodyPr/>
        <a:lstStyle/>
        <a:p>
          <a:endParaRPr lang="en-US"/>
        </a:p>
      </dgm:t>
    </dgm:pt>
    <dgm:pt modelId="{0045E382-F648-4B96-8713-32FA2579BB42}" type="sibTrans" cxnId="{558963F3-6E54-42D6-A797-2DA4D2D2BCC7}">
      <dgm:prSet/>
      <dgm:spPr/>
      <dgm:t>
        <a:bodyPr/>
        <a:lstStyle/>
        <a:p>
          <a:endParaRPr lang="en-US"/>
        </a:p>
      </dgm:t>
    </dgm:pt>
    <dgm:pt modelId="{102C6F4D-A9AB-444C-B10C-0823BC4EEEFF}">
      <dgm:prSet phldrT="[Text]"/>
      <dgm:spPr>
        <a:solidFill>
          <a:srgbClr val="FF3300"/>
        </a:solidFill>
      </dgm:spPr>
      <dgm:t>
        <a:bodyPr/>
        <a:lstStyle/>
        <a:p>
          <a:r>
            <a:rPr lang="en-US" dirty="0" smtClean="0"/>
            <a:t>NVRAM</a:t>
          </a:r>
          <a:endParaRPr lang="en-US" dirty="0"/>
        </a:p>
      </dgm:t>
    </dgm:pt>
    <dgm:pt modelId="{4272A087-82AE-43DA-9BB8-DB3D212C2BC2}" type="parTrans" cxnId="{50618676-AF82-4A6B-BD61-8ACB2547475E}">
      <dgm:prSet/>
      <dgm:spPr/>
      <dgm:t>
        <a:bodyPr/>
        <a:lstStyle/>
        <a:p>
          <a:endParaRPr lang="en-US"/>
        </a:p>
      </dgm:t>
    </dgm:pt>
    <dgm:pt modelId="{0F487167-0B6B-4695-963B-C807153943EA}" type="sibTrans" cxnId="{50618676-AF82-4A6B-BD61-8ACB2547475E}">
      <dgm:prSet/>
      <dgm:spPr/>
      <dgm:t>
        <a:bodyPr/>
        <a:lstStyle/>
        <a:p>
          <a:endParaRPr lang="en-US"/>
        </a:p>
      </dgm:t>
    </dgm:pt>
    <dgm:pt modelId="{E4289E17-4DBC-40C7-A2A6-C66ABC61AD76}">
      <dgm:prSet phldrT="[Text]"/>
      <dgm:spPr>
        <a:solidFill>
          <a:srgbClr val="C00000"/>
        </a:solidFill>
      </dgm:spPr>
      <dgm:t>
        <a:bodyPr/>
        <a:lstStyle/>
        <a:p>
          <a:r>
            <a:rPr lang="en-US" dirty="0" smtClean="0"/>
            <a:t>Remote NVRAM</a:t>
          </a:r>
          <a:endParaRPr lang="en-US" dirty="0"/>
        </a:p>
      </dgm:t>
    </dgm:pt>
    <dgm:pt modelId="{D0242A38-9428-4D59-B2A6-2CE9C08DE802}" type="parTrans" cxnId="{1C39EDFA-E1EF-43EE-9D8A-74AE50D96BA5}">
      <dgm:prSet/>
      <dgm:spPr/>
      <dgm:t>
        <a:bodyPr/>
        <a:lstStyle/>
        <a:p>
          <a:endParaRPr lang="en-US"/>
        </a:p>
      </dgm:t>
    </dgm:pt>
    <dgm:pt modelId="{7103A2EF-9053-4599-A0E2-EFA25174AD98}" type="sibTrans" cxnId="{1C39EDFA-E1EF-43EE-9D8A-74AE50D96BA5}">
      <dgm:prSet/>
      <dgm:spPr/>
      <dgm:t>
        <a:bodyPr/>
        <a:lstStyle/>
        <a:p>
          <a:endParaRPr lang="en-US"/>
        </a:p>
      </dgm:t>
    </dgm:pt>
    <dgm:pt modelId="{56C4C871-FA08-4C40-AEDE-C54398D20D7E}">
      <dgm:prSet phldrT="[Text]"/>
      <dgm:spPr/>
      <dgm:t>
        <a:bodyPr/>
        <a:lstStyle/>
        <a:p>
          <a:r>
            <a:rPr lang="en-US" dirty="0" smtClean="0"/>
            <a:t>Parallel Storage System</a:t>
          </a:r>
          <a:endParaRPr lang="en-US" dirty="0"/>
        </a:p>
      </dgm:t>
    </dgm:pt>
    <dgm:pt modelId="{A0D15177-75D7-4EF5-8C41-6CE70954BB9E}" type="parTrans" cxnId="{77E6310A-6418-4DCD-87E4-8A5AA33B16E7}">
      <dgm:prSet/>
      <dgm:spPr/>
      <dgm:t>
        <a:bodyPr/>
        <a:lstStyle/>
        <a:p>
          <a:endParaRPr lang="en-US"/>
        </a:p>
      </dgm:t>
    </dgm:pt>
    <dgm:pt modelId="{BB6D5A1F-7761-4D9A-90EA-BED7A4901469}" type="sibTrans" cxnId="{77E6310A-6418-4DCD-87E4-8A5AA33B16E7}">
      <dgm:prSet/>
      <dgm:spPr/>
      <dgm:t>
        <a:bodyPr/>
        <a:lstStyle/>
        <a:p>
          <a:endParaRPr lang="en-US"/>
        </a:p>
      </dgm:t>
    </dgm:pt>
    <dgm:pt modelId="{C0F22300-7D4F-4AC9-8B7F-E735302D57E0}">
      <dgm:prSet phldrT="[Text]"/>
      <dgm:spPr>
        <a:solidFill>
          <a:schemeClr val="tx1"/>
        </a:solidFill>
      </dgm:spPr>
      <dgm:t>
        <a:bodyPr/>
        <a:lstStyle/>
        <a:p>
          <a:r>
            <a:rPr lang="en-US" dirty="0" smtClean="0">
              <a:solidFill>
                <a:schemeClr val="bg1"/>
              </a:solidFill>
            </a:rPr>
            <a:t>Tape (HPSS)</a:t>
          </a:r>
          <a:endParaRPr lang="en-US" dirty="0">
            <a:solidFill>
              <a:schemeClr val="bg1"/>
            </a:solidFill>
          </a:endParaRPr>
        </a:p>
      </dgm:t>
    </dgm:pt>
    <dgm:pt modelId="{5B9B6082-9564-495A-9EE7-B525B84A37DC}" type="parTrans" cxnId="{8ECFF84E-09A2-4863-911E-1BE2A569DC09}">
      <dgm:prSet/>
      <dgm:spPr/>
      <dgm:t>
        <a:bodyPr/>
        <a:lstStyle/>
        <a:p>
          <a:endParaRPr lang="en-US"/>
        </a:p>
      </dgm:t>
    </dgm:pt>
    <dgm:pt modelId="{94F914C6-361E-4599-9657-57182725631D}" type="sibTrans" cxnId="{8ECFF84E-09A2-4863-911E-1BE2A569DC09}">
      <dgm:prSet/>
      <dgm:spPr/>
      <dgm:t>
        <a:bodyPr/>
        <a:lstStyle/>
        <a:p>
          <a:endParaRPr lang="en-US"/>
        </a:p>
      </dgm:t>
    </dgm:pt>
    <dgm:pt modelId="{F8671BFF-F4AE-485E-85EC-CA02E2F4EF46}">
      <dgm:prSet phldrT="[Text]"/>
      <dgm:spPr/>
      <dgm:t>
        <a:bodyPr/>
        <a:lstStyle/>
        <a:p>
          <a:r>
            <a:rPr lang="en-US" dirty="0" smtClean="0"/>
            <a:t>Campaign Storage</a:t>
          </a:r>
          <a:endParaRPr lang="en-US" dirty="0"/>
        </a:p>
      </dgm:t>
    </dgm:pt>
    <dgm:pt modelId="{D82D802C-6680-4962-8F95-1C90C4021823}" type="parTrans" cxnId="{D0171A8B-C996-4537-8252-737190E52CC2}">
      <dgm:prSet/>
      <dgm:spPr/>
      <dgm:t>
        <a:bodyPr/>
        <a:lstStyle/>
        <a:p>
          <a:endParaRPr lang="en-US"/>
        </a:p>
      </dgm:t>
    </dgm:pt>
    <dgm:pt modelId="{342E1FEF-E3C5-46AB-8163-BD9652848C52}" type="sibTrans" cxnId="{D0171A8B-C996-4537-8252-737190E52CC2}">
      <dgm:prSet/>
      <dgm:spPr/>
      <dgm:t>
        <a:bodyPr/>
        <a:lstStyle/>
        <a:p>
          <a:endParaRPr lang="en-US"/>
        </a:p>
      </dgm:t>
    </dgm:pt>
    <dgm:pt modelId="{4A6718C3-FF01-4CB0-9FC6-A9A4455A9D87}" type="pres">
      <dgm:prSet presAssocID="{D9DB55F0-5D6D-457C-9D17-955079BB2C0B}" presName="Name0" presStyleCnt="0">
        <dgm:presLayoutVars>
          <dgm:dir/>
          <dgm:animLvl val="lvl"/>
          <dgm:resizeHandles val="exact"/>
        </dgm:presLayoutVars>
      </dgm:prSet>
      <dgm:spPr/>
    </dgm:pt>
    <dgm:pt modelId="{A7A0B782-56CC-426C-AC69-9C925AF0B9D8}" type="pres">
      <dgm:prSet presAssocID="{D0A156EF-E881-4E33-B1E3-1BC633E85CE0}" presName="Name8" presStyleCnt="0"/>
      <dgm:spPr/>
    </dgm:pt>
    <dgm:pt modelId="{1C58D7C1-B9DA-447C-8D3B-BC0E44D7EBE5}" type="pres">
      <dgm:prSet presAssocID="{D0A156EF-E881-4E33-B1E3-1BC633E85CE0}" presName="level" presStyleLbl="node1" presStyleIdx="0" presStyleCnt="6">
        <dgm:presLayoutVars>
          <dgm:chMax val="1"/>
          <dgm:bulletEnabled val="1"/>
        </dgm:presLayoutVars>
      </dgm:prSet>
      <dgm:spPr/>
      <dgm:t>
        <a:bodyPr/>
        <a:lstStyle/>
        <a:p>
          <a:endParaRPr lang="en-US"/>
        </a:p>
      </dgm:t>
    </dgm:pt>
    <dgm:pt modelId="{101E7D72-3D21-4E64-8A9A-23F2D3E8EE7D}" type="pres">
      <dgm:prSet presAssocID="{D0A156EF-E881-4E33-B1E3-1BC633E85CE0}" presName="levelTx" presStyleLbl="revTx" presStyleIdx="0" presStyleCnt="0">
        <dgm:presLayoutVars>
          <dgm:chMax val="1"/>
          <dgm:bulletEnabled val="1"/>
        </dgm:presLayoutVars>
      </dgm:prSet>
      <dgm:spPr/>
      <dgm:t>
        <a:bodyPr/>
        <a:lstStyle/>
        <a:p>
          <a:endParaRPr lang="en-US"/>
        </a:p>
      </dgm:t>
    </dgm:pt>
    <dgm:pt modelId="{FE3B621B-8211-4942-8DE5-251CC8B4AB47}" type="pres">
      <dgm:prSet presAssocID="{102C6F4D-A9AB-444C-B10C-0823BC4EEEFF}" presName="Name8" presStyleCnt="0"/>
      <dgm:spPr/>
    </dgm:pt>
    <dgm:pt modelId="{8D2BB9AC-9B52-4E22-9F0F-257C9D111EAB}" type="pres">
      <dgm:prSet presAssocID="{102C6F4D-A9AB-444C-B10C-0823BC4EEEFF}" presName="level" presStyleLbl="node1" presStyleIdx="1" presStyleCnt="6" custScaleX="99324">
        <dgm:presLayoutVars>
          <dgm:chMax val="1"/>
          <dgm:bulletEnabled val="1"/>
        </dgm:presLayoutVars>
      </dgm:prSet>
      <dgm:spPr/>
      <dgm:t>
        <a:bodyPr/>
        <a:lstStyle/>
        <a:p>
          <a:endParaRPr lang="en-US"/>
        </a:p>
      </dgm:t>
    </dgm:pt>
    <dgm:pt modelId="{97DD6FCA-0A47-4256-80BF-9CB355CB521C}" type="pres">
      <dgm:prSet presAssocID="{102C6F4D-A9AB-444C-B10C-0823BC4EEEFF}" presName="levelTx" presStyleLbl="revTx" presStyleIdx="0" presStyleCnt="0">
        <dgm:presLayoutVars>
          <dgm:chMax val="1"/>
          <dgm:bulletEnabled val="1"/>
        </dgm:presLayoutVars>
      </dgm:prSet>
      <dgm:spPr/>
      <dgm:t>
        <a:bodyPr/>
        <a:lstStyle/>
        <a:p>
          <a:endParaRPr lang="en-US"/>
        </a:p>
      </dgm:t>
    </dgm:pt>
    <dgm:pt modelId="{65CBF994-FC21-4310-8CBF-E3C1693AD4F0}" type="pres">
      <dgm:prSet presAssocID="{E4289E17-4DBC-40C7-A2A6-C66ABC61AD76}" presName="Name8" presStyleCnt="0"/>
      <dgm:spPr/>
    </dgm:pt>
    <dgm:pt modelId="{7540AEA2-CB0F-4158-98E0-888CF9CECCCE}" type="pres">
      <dgm:prSet presAssocID="{E4289E17-4DBC-40C7-A2A6-C66ABC61AD76}" presName="level" presStyleLbl="node1" presStyleIdx="2" presStyleCnt="6">
        <dgm:presLayoutVars>
          <dgm:chMax val="1"/>
          <dgm:bulletEnabled val="1"/>
        </dgm:presLayoutVars>
      </dgm:prSet>
      <dgm:spPr/>
      <dgm:t>
        <a:bodyPr/>
        <a:lstStyle/>
        <a:p>
          <a:endParaRPr lang="en-US"/>
        </a:p>
      </dgm:t>
    </dgm:pt>
    <dgm:pt modelId="{B70CFB4F-CB7D-4C0C-9062-77206C5A04DD}" type="pres">
      <dgm:prSet presAssocID="{E4289E17-4DBC-40C7-A2A6-C66ABC61AD76}" presName="levelTx" presStyleLbl="revTx" presStyleIdx="0" presStyleCnt="0">
        <dgm:presLayoutVars>
          <dgm:chMax val="1"/>
          <dgm:bulletEnabled val="1"/>
        </dgm:presLayoutVars>
      </dgm:prSet>
      <dgm:spPr/>
      <dgm:t>
        <a:bodyPr/>
        <a:lstStyle/>
        <a:p>
          <a:endParaRPr lang="en-US"/>
        </a:p>
      </dgm:t>
    </dgm:pt>
    <dgm:pt modelId="{72CB6309-AE5B-4F7B-ABB7-691FC73F843B}" type="pres">
      <dgm:prSet presAssocID="{56C4C871-FA08-4C40-AEDE-C54398D20D7E}" presName="Name8" presStyleCnt="0"/>
      <dgm:spPr/>
    </dgm:pt>
    <dgm:pt modelId="{C53053E1-35E0-476F-9089-796995CF5997}" type="pres">
      <dgm:prSet presAssocID="{56C4C871-FA08-4C40-AEDE-C54398D20D7E}" presName="level" presStyleLbl="node1" presStyleIdx="3" presStyleCnt="6">
        <dgm:presLayoutVars>
          <dgm:chMax val="1"/>
          <dgm:bulletEnabled val="1"/>
        </dgm:presLayoutVars>
      </dgm:prSet>
      <dgm:spPr/>
      <dgm:t>
        <a:bodyPr/>
        <a:lstStyle/>
        <a:p>
          <a:endParaRPr lang="en-US"/>
        </a:p>
      </dgm:t>
    </dgm:pt>
    <dgm:pt modelId="{C60EE13F-1744-4331-92E7-68B59E2D9D61}" type="pres">
      <dgm:prSet presAssocID="{56C4C871-FA08-4C40-AEDE-C54398D20D7E}" presName="levelTx" presStyleLbl="revTx" presStyleIdx="0" presStyleCnt="0">
        <dgm:presLayoutVars>
          <dgm:chMax val="1"/>
          <dgm:bulletEnabled val="1"/>
        </dgm:presLayoutVars>
      </dgm:prSet>
      <dgm:spPr/>
      <dgm:t>
        <a:bodyPr/>
        <a:lstStyle/>
        <a:p>
          <a:endParaRPr lang="en-US"/>
        </a:p>
      </dgm:t>
    </dgm:pt>
    <dgm:pt modelId="{9C401B46-AAA1-401F-A93A-7D7CF1B431B5}" type="pres">
      <dgm:prSet presAssocID="{F8671BFF-F4AE-485E-85EC-CA02E2F4EF46}" presName="Name8" presStyleCnt="0"/>
      <dgm:spPr/>
    </dgm:pt>
    <dgm:pt modelId="{6D51276C-FC27-4925-816E-7BAE9C889935}" type="pres">
      <dgm:prSet presAssocID="{F8671BFF-F4AE-485E-85EC-CA02E2F4EF46}" presName="level" presStyleLbl="node1" presStyleIdx="4" presStyleCnt="6">
        <dgm:presLayoutVars>
          <dgm:chMax val="1"/>
          <dgm:bulletEnabled val="1"/>
        </dgm:presLayoutVars>
      </dgm:prSet>
      <dgm:spPr/>
      <dgm:t>
        <a:bodyPr/>
        <a:lstStyle/>
        <a:p>
          <a:endParaRPr lang="en-US"/>
        </a:p>
      </dgm:t>
    </dgm:pt>
    <dgm:pt modelId="{F80EB172-847C-41B7-AD28-F917D226AF81}" type="pres">
      <dgm:prSet presAssocID="{F8671BFF-F4AE-485E-85EC-CA02E2F4EF46}" presName="levelTx" presStyleLbl="revTx" presStyleIdx="0" presStyleCnt="0">
        <dgm:presLayoutVars>
          <dgm:chMax val="1"/>
          <dgm:bulletEnabled val="1"/>
        </dgm:presLayoutVars>
      </dgm:prSet>
      <dgm:spPr/>
      <dgm:t>
        <a:bodyPr/>
        <a:lstStyle/>
        <a:p>
          <a:endParaRPr lang="en-US"/>
        </a:p>
      </dgm:t>
    </dgm:pt>
    <dgm:pt modelId="{CAAB17C1-088F-4300-9B87-BB090702FE12}" type="pres">
      <dgm:prSet presAssocID="{C0F22300-7D4F-4AC9-8B7F-E735302D57E0}" presName="Name8" presStyleCnt="0"/>
      <dgm:spPr/>
    </dgm:pt>
    <dgm:pt modelId="{64006758-8F93-457A-80EC-882B9C30831F}" type="pres">
      <dgm:prSet presAssocID="{C0F22300-7D4F-4AC9-8B7F-E735302D57E0}" presName="level" presStyleLbl="node1" presStyleIdx="5" presStyleCnt="6">
        <dgm:presLayoutVars>
          <dgm:chMax val="1"/>
          <dgm:bulletEnabled val="1"/>
        </dgm:presLayoutVars>
      </dgm:prSet>
      <dgm:spPr/>
      <dgm:t>
        <a:bodyPr/>
        <a:lstStyle/>
        <a:p>
          <a:endParaRPr lang="en-US"/>
        </a:p>
      </dgm:t>
    </dgm:pt>
    <dgm:pt modelId="{64DF1CBC-3B70-4CEC-9E73-4FB828FB501D}" type="pres">
      <dgm:prSet presAssocID="{C0F22300-7D4F-4AC9-8B7F-E735302D57E0}" presName="levelTx" presStyleLbl="revTx" presStyleIdx="0" presStyleCnt="0">
        <dgm:presLayoutVars>
          <dgm:chMax val="1"/>
          <dgm:bulletEnabled val="1"/>
        </dgm:presLayoutVars>
      </dgm:prSet>
      <dgm:spPr/>
      <dgm:t>
        <a:bodyPr/>
        <a:lstStyle/>
        <a:p>
          <a:endParaRPr lang="en-US"/>
        </a:p>
      </dgm:t>
    </dgm:pt>
  </dgm:ptLst>
  <dgm:cxnLst>
    <dgm:cxn modelId="{5E8284C3-7F16-475D-8251-F01EEB93F8F4}" type="presOf" srcId="{C0F22300-7D4F-4AC9-8B7F-E735302D57E0}" destId="{64DF1CBC-3B70-4CEC-9E73-4FB828FB501D}" srcOrd="1" destOrd="0" presId="urn:microsoft.com/office/officeart/2005/8/layout/pyramid1"/>
    <dgm:cxn modelId="{5F9F669E-028A-4F78-949B-6F13081AC47C}" type="presOf" srcId="{102C6F4D-A9AB-444C-B10C-0823BC4EEEFF}" destId="{8D2BB9AC-9B52-4E22-9F0F-257C9D111EAB}" srcOrd="0" destOrd="0" presId="urn:microsoft.com/office/officeart/2005/8/layout/pyramid1"/>
    <dgm:cxn modelId="{9C2C287B-DEC0-4547-BF02-E3CF906E7588}" type="presOf" srcId="{56C4C871-FA08-4C40-AEDE-C54398D20D7E}" destId="{C53053E1-35E0-476F-9089-796995CF5997}" srcOrd="0" destOrd="0" presId="urn:microsoft.com/office/officeart/2005/8/layout/pyramid1"/>
    <dgm:cxn modelId="{8ECFF84E-09A2-4863-911E-1BE2A569DC09}" srcId="{D9DB55F0-5D6D-457C-9D17-955079BB2C0B}" destId="{C0F22300-7D4F-4AC9-8B7F-E735302D57E0}" srcOrd="5" destOrd="0" parTransId="{5B9B6082-9564-495A-9EE7-B525B84A37DC}" sibTransId="{94F914C6-361E-4599-9657-57182725631D}"/>
    <dgm:cxn modelId="{77E6310A-6418-4DCD-87E4-8A5AA33B16E7}" srcId="{D9DB55F0-5D6D-457C-9D17-955079BB2C0B}" destId="{56C4C871-FA08-4C40-AEDE-C54398D20D7E}" srcOrd="3" destOrd="0" parTransId="{A0D15177-75D7-4EF5-8C41-6CE70954BB9E}" sibTransId="{BB6D5A1F-7761-4D9A-90EA-BED7A4901469}"/>
    <dgm:cxn modelId="{98707DD5-E21C-4296-A66A-44560B8A179D}" type="presOf" srcId="{F8671BFF-F4AE-485E-85EC-CA02E2F4EF46}" destId="{F80EB172-847C-41B7-AD28-F917D226AF81}" srcOrd="1" destOrd="0" presId="urn:microsoft.com/office/officeart/2005/8/layout/pyramid1"/>
    <dgm:cxn modelId="{C4FC6C6B-3399-404F-91D6-2446C76FDB4E}" type="presOf" srcId="{E4289E17-4DBC-40C7-A2A6-C66ABC61AD76}" destId="{7540AEA2-CB0F-4158-98E0-888CF9CECCCE}" srcOrd="0" destOrd="0" presId="urn:microsoft.com/office/officeart/2005/8/layout/pyramid1"/>
    <dgm:cxn modelId="{D0171A8B-C996-4537-8252-737190E52CC2}" srcId="{D9DB55F0-5D6D-457C-9D17-955079BB2C0B}" destId="{F8671BFF-F4AE-485E-85EC-CA02E2F4EF46}" srcOrd="4" destOrd="0" parTransId="{D82D802C-6680-4962-8F95-1C90C4021823}" sibTransId="{342E1FEF-E3C5-46AB-8163-BD9652848C52}"/>
    <dgm:cxn modelId="{6540CDD0-491F-4C2C-BF2D-68CBDFA35921}" type="presOf" srcId="{D0A156EF-E881-4E33-B1E3-1BC633E85CE0}" destId="{101E7D72-3D21-4E64-8A9A-23F2D3E8EE7D}" srcOrd="1" destOrd="0" presId="urn:microsoft.com/office/officeart/2005/8/layout/pyramid1"/>
    <dgm:cxn modelId="{14CFD8AD-756B-46E9-AF98-A63EAB9EA274}" type="presOf" srcId="{D9DB55F0-5D6D-457C-9D17-955079BB2C0B}" destId="{4A6718C3-FF01-4CB0-9FC6-A9A4455A9D87}" srcOrd="0" destOrd="0" presId="urn:microsoft.com/office/officeart/2005/8/layout/pyramid1"/>
    <dgm:cxn modelId="{0ACF9586-7461-47B7-AC93-4A05FB46DA46}" type="presOf" srcId="{102C6F4D-A9AB-444C-B10C-0823BC4EEEFF}" destId="{97DD6FCA-0A47-4256-80BF-9CB355CB521C}" srcOrd="1" destOrd="0" presId="urn:microsoft.com/office/officeart/2005/8/layout/pyramid1"/>
    <dgm:cxn modelId="{36CAA10F-C328-46BC-ADE0-34BEB362B515}" type="presOf" srcId="{56C4C871-FA08-4C40-AEDE-C54398D20D7E}" destId="{C60EE13F-1744-4331-92E7-68B59E2D9D61}" srcOrd="1" destOrd="0" presId="urn:microsoft.com/office/officeart/2005/8/layout/pyramid1"/>
    <dgm:cxn modelId="{50618676-AF82-4A6B-BD61-8ACB2547475E}" srcId="{D9DB55F0-5D6D-457C-9D17-955079BB2C0B}" destId="{102C6F4D-A9AB-444C-B10C-0823BC4EEEFF}" srcOrd="1" destOrd="0" parTransId="{4272A087-82AE-43DA-9BB8-DB3D212C2BC2}" sibTransId="{0F487167-0B6B-4695-963B-C807153943EA}"/>
    <dgm:cxn modelId="{D715814A-C445-4C0E-B62C-9AA0E78D67CD}" type="presOf" srcId="{F8671BFF-F4AE-485E-85EC-CA02E2F4EF46}" destId="{6D51276C-FC27-4925-816E-7BAE9C889935}" srcOrd="0" destOrd="0" presId="urn:microsoft.com/office/officeart/2005/8/layout/pyramid1"/>
    <dgm:cxn modelId="{D3DC1BFD-C6AB-42D7-A29B-D509F74D5100}" type="presOf" srcId="{C0F22300-7D4F-4AC9-8B7F-E735302D57E0}" destId="{64006758-8F93-457A-80EC-882B9C30831F}" srcOrd="0" destOrd="0" presId="urn:microsoft.com/office/officeart/2005/8/layout/pyramid1"/>
    <dgm:cxn modelId="{1C39EDFA-E1EF-43EE-9D8A-74AE50D96BA5}" srcId="{D9DB55F0-5D6D-457C-9D17-955079BB2C0B}" destId="{E4289E17-4DBC-40C7-A2A6-C66ABC61AD76}" srcOrd="2" destOrd="0" parTransId="{D0242A38-9428-4D59-B2A6-2CE9C08DE802}" sibTransId="{7103A2EF-9053-4599-A0E2-EFA25174AD98}"/>
    <dgm:cxn modelId="{2353DA79-54E5-4BB2-B067-2D9F20FD722E}" type="presOf" srcId="{D0A156EF-E881-4E33-B1E3-1BC633E85CE0}" destId="{1C58D7C1-B9DA-447C-8D3B-BC0E44D7EBE5}" srcOrd="0" destOrd="0" presId="urn:microsoft.com/office/officeart/2005/8/layout/pyramid1"/>
    <dgm:cxn modelId="{C6FC3726-2CF9-4ABD-9AB5-327281035039}" type="presOf" srcId="{E4289E17-4DBC-40C7-A2A6-C66ABC61AD76}" destId="{B70CFB4F-CB7D-4C0C-9062-77206C5A04DD}" srcOrd="1" destOrd="0" presId="urn:microsoft.com/office/officeart/2005/8/layout/pyramid1"/>
    <dgm:cxn modelId="{558963F3-6E54-42D6-A797-2DA4D2D2BCC7}" srcId="{D9DB55F0-5D6D-457C-9D17-955079BB2C0B}" destId="{D0A156EF-E881-4E33-B1E3-1BC633E85CE0}" srcOrd="0" destOrd="0" parTransId="{44EF5905-4018-459D-9466-AD99A54EA47C}" sibTransId="{0045E382-F648-4B96-8713-32FA2579BB42}"/>
    <dgm:cxn modelId="{41E8A2EC-C7D2-4951-A2E7-03CBA9144268}" type="presParOf" srcId="{4A6718C3-FF01-4CB0-9FC6-A9A4455A9D87}" destId="{A7A0B782-56CC-426C-AC69-9C925AF0B9D8}" srcOrd="0" destOrd="0" presId="urn:microsoft.com/office/officeart/2005/8/layout/pyramid1"/>
    <dgm:cxn modelId="{531BCA05-8D02-49F3-A802-A0FA51CCDDC9}" type="presParOf" srcId="{A7A0B782-56CC-426C-AC69-9C925AF0B9D8}" destId="{1C58D7C1-B9DA-447C-8D3B-BC0E44D7EBE5}" srcOrd="0" destOrd="0" presId="urn:microsoft.com/office/officeart/2005/8/layout/pyramid1"/>
    <dgm:cxn modelId="{3AC467F0-D2B5-4A4D-8506-064E1D08FD3A}" type="presParOf" srcId="{A7A0B782-56CC-426C-AC69-9C925AF0B9D8}" destId="{101E7D72-3D21-4E64-8A9A-23F2D3E8EE7D}" srcOrd="1" destOrd="0" presId="urn:microsoft.com/office/officeart/2005/8/layout/pyramid1"/>
    <dgm:cxn modelId="{CB45C56A-22FD-4618-A9C5-69C1F0C6F513}" type="presParOf" srcId="{4A6718C3-FF01-4CB0-9FC6-A9A4455A9D87}" destId="{FE3B621B-8211-4942-8DE5-251CC8B4AB47}" srcOrd="1" destOrd="0" presId="urn:microsoft.com/office/officeart/2005/8/layout/pyramid1"/>
    <dgm:cxn modelId="{0B5DE28C-91AB-471A-98A6-15CAF40A5695}" type="presParOf" srcId="{FE3B621B-8211-4942-8DE5-251CC8B4AB47}" destId="{8D2BB9AC-9B52-4E22-9F0F-257C9D111EAB}" srcOrd="0" destOrd="0" presId="urn:microsoft.com/office/officeart/2005/8/layout/pyramid1"/>
    <dgm:cxn modelId="{F504BA73-EAB2-489C-B796-FB1817161C56}" type="presParOf" srcId="{FE3B621B-8211-4942-8DE5-251CC8B4AB47}" destId="{97DD6FCA-0A47-4256-80BF-9CB355CB521C}" srcOrd="1" destOrd="0" presId="urn:microsoft.com/office/officeart/2005/8/layout/pyramid1"/>
    <dgm:cxn modelId="{E431A98F-F4B4-4910-83F7-139437519C19}" type="presParOf" srcId="{4A6718C3-FF01-4CB0-9FC6-A9A4455A9D87}" destId="{65CBF994-FC21-4310-8CBF-E3C1693AD4F0}" srcOrd="2" destOrd="0" presId="urn:microsoft.com/office/officeart/2005/8/layout/pyramid1"/>
    <dgm:cxn modelId="{EA18683B-8FA3-4345-A7E7-97FA45753B07}" type="presParOf" srcId="{65CBF994-FC21-4310-8CBF-E3C1693AD4F0}" destId="{7540AEA2-CB0F-4158-98E0-888CF9CECCCE}" srcOrd="0" destOrd="0" presId="urn:microsoft.com/office/officeart/2005/8/layout/pyramid1"/>
    <dgm:cxn modelId="{B7725265-4BF2-496A-959D-3E0CCBCBF5B7}" type="presParOf" srcId="{65CBF994-FC21-4310-8CBF-E3C1693AD4F0}" destId="{B70CFB4F-CB7D-4C0C-9062-77206C5A04DD}" srcOrd="1" destOrd="0" presId="urn:microsoft.com/office/officeart/2005/8/layout/pyramid1"/>
    <dgm:cxn modelId="{3FE038E7-6FD9-4950-9DC8-B89EC63C2E88}" type="presParOf" srcId="{4A6718C3-FF01-4CB0-9FC6-A9A4455A9D87}" destId="{72CB6309-AE5B-4F7B-ABB7-691FC73F843B}" srcOrd="3" destOrd="0" presId="urn:microsoft.com/office/officeart/2005/8/layout/pyramid1"/>
    <dgm:cxn modelId="{042147A7-F627-4B3E-A704-3AC9F1D44C0C}" type="presParOf" srcId="{72CB6309-AE5B-4F7B-ABB7-691FC73F843B}" destId="{C53053E1-35E0-476F-9089-796995CF5997}" srcOrd="0" destOrd="0" presId="urn:microsoft.com/office/officeart/2005/8/layout/pyramid1"/>
    <dgm:cxn modelId="{9C89E803-8BFF-4F39-8484-4216BC9D21BD}" type="presParOf" srcId="{72CB6309-AE5B-4F7B-ABB7-691FC73F843B}" destId="{C60EE13F-1744-4331-92E7-68B59E2D9D61}" srcOrd="1" destOrd="0" presId="urn:microsoft.com/office/officeart/2005/8/layout/pyramid1"/>
    <dgm:cxn modelId="{BD119AD7-5EF5-43E7-96DF-0E381E153F69}" type="presParOf" srcId="{4A6718C3-FF01-4CB0-9FC6-A9A4455A9D87}" destId="{9C401B46-AAA1-401F-A93A-7D7CF1B431B5}" srcOrd="4" destOrd="0" presId="urn:microsoft.com/office/officeart/2005/8/layout/pyramid1"/>
    <dgm:cxn modelId="{AEF6811A-B5B8-4D57-8B8F-CA4525455E0A}" type="presParOf" srcId="{9C401B46-AAA1-401F-A93A-7D7CF1B431B5}" destId="{6D51276C-FC27-4925-816E-7BAE9C889935}" srcOrd="0" destOrd="0" presId="urn:microsoft.com/office/officeart/2005/8/layout/pyramid1"/>
    <dgm:cxn modelId="{ECE66C51-E96A-483A-B950-F64DAD6BAF05}" type="presParOf" srcId="{9C401B46-AAA1-401F-A93A-7D7CF1B431B5}" destId="{F80EB172-847C-41B7-AD28-F917D226AF81}" srcOrd="1" destOrd="0" presId="urn:microsoft.com/office/officeart/2005/8/layout/pyramid1"/>
    <dgm:cxn modelId="{434D479E-85A9-43DA-817E-310AE99A2BCC}" type="presParOf" srcId="{4A6718C3-FF01-4CB0-9FC6-A9A4455A9D87}" destId="{CAAB17C1-088F-4300-9B87-BB090702FE12}" srcOrd="5" destOrd="0" presId="urn:microsoft.com/office/officeart/2005/8/layout/pyramid1"/>
    <dgm:cxn modelId="{EF6BC6E4-7925-4124-BF9E-BC05E1A11D34}" type="presParOf" srcId="{CAAB17C1-088F-4300-9B87-BB090702FE12}" destId="{64006758-8F93-457A-80EC-882B9C30831F}" srcOrd="0" destOrd="0" presId="urn:microsoft.com/office/officeart/2005/8/layout/pyramid1"/>
    <dgm:cxn modelId="{2DF00778-1D6E-4FE5-9015-69742EC575C9}" type="presParOf" srcId="{CAAB17C1-088F-4300-9B87-BB090702FE12}" destId="{64DF1CBC-3B70-4CEC-9E73-4FB828FB501D}" srcOrd="1" destOrd="0" presId="urn:microsoft.com/office/officeart/2005/8/layout/pyramid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8D7C1-B9DA-447C-8D3B-BC0E44D7EBE5}">
      <dsp:nvSpPr>
        <dsp:cNvPr id="0" name=""/>
        <dsp:cNvSpPr/>
      </dsp:nvSpPr>
      <dsp:spPr>
        <a:xfrm>
          <a:off x="2147286" y="0"/>
          <a:ext cx="858914" cy="433987"/>
        </a:xfrm>
        <a:prstGeom prst="trapezoid">
          <a:avLst>
            <a:gd name="adj" fmla="val 98956"/>
          </a:avLst>
        </a:prstGeom>
        <a:solidFill>
          <a:srgbClr val="F9FBE9"/>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RAM</a:t>
          </a:r>
          <a:endParaRPr lang="en-US" sz="1800" kern="1200" dirty="0"/>
        </a:p>
      </dsp:txBody>
      <dsp:txXfrm>
        <a:off x="2147286" y="0"/>
        <a:ext cx="858914" cy="433987"/>
      </dsp:txXfrm>
    </dsp:sp>
    <dsp:sp modelId="{8D2BB9AC-9B52-4E22-9F0F-257C9D111EAB}">
      <dsp:nvSpPr>
        <dsp:cNvPr id="0" name=""/>
        <dsp:cNvSpPr/>
      </dsp:nvSpPr>
      <dsp:spPr>
        <a:xfrm>
          <a:off x="1723635" y="433987"/>
          <a:ext cx="1706216" cy="433987"/>
        </a:xfrm>
        <a:prstGeom prst="trapezoid">
          <a:avLst>
            <a:gd name="adj" fmla="val 98956"/>
          </a:avLst>
        </a:prstGeom>
        <a:solidFill>
          <a:srgbClr val="FF33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NVRAM</a:t>
          </a:r>
          <a:endParaRPr lang="en-US" sz="1800" kern="1200" dirty="0"/>
        </a:p>
      </dsp:txBody>
      <dsp:txXfrm>
        <a:off x="2022223" y="433987"/>
        <a:ext cx="1109040" cy="433987"/>
      </dsp:txXfrm>
    </dsp:sp>
    <dsp:sp modelId="{7540AEA2-CB0F-4158-98E0-888CF9CECCCE}">
      <dsp:nvSpPr>
        <dsp:cNvPr id="0" name=""/>
        <dsp:cNvSpPr/>
      </dsp:nvSpPr>
      <dsp:spPr>
        <a:xfrm>
          <a:off x="1288372" y="867974"/>
          <a:ext cx="2576744" cy="433987"/>
        </a:xfrm>
        <a:prstGeom prst="trapezoid">
          <a:avLst>
            <a:gd name="adj" fmla="val 98956"/>
          </a:avLst>
        </a:prstGeom>
        <a:solidFill>
          <a:srgbClr val="C0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Remote NVRAM</a:t>
          </a:r>
          <a:endParaRPr lang="en-US" sz="1800" kern="1200" dirty="0"/>
        </a:p>
      </dsp:txBody>
      <dsp:txXfrm>
        <a:off x="1739302" y="867974"/>
        <a:ext cx="1674883" cy="433987"/>
      </dsp:txXfrm>
    </dsp:sp>
    <dsp:sp modelId="{C53053E1-35E0-476F-9089-796995CF5997}">
      <dsp:nvSpPr>
        <dsp:cNvPr id="0" name=""/>
        <dsp:cNvSpPr/>
      </dsp:nvSpPr>
      <dsp:spPr>
        <a:xfrm>
          <a:off x="858914" y="1301961"/>
          <a:ext cx="3435658" cy="433987"/>
        </a:xfrm>
        <a:prstGeom prst="trapezoid">
          <a:avLst>
            <a:gd name="adj" fmla="val 98956"/>
          </a:avLst>
        </a:prstGeom>
        <a:gradFill rotWithShape="0">
          <a:gsLst>
            <a:gs pos="0">
              <a:schemeClr val="accent4">
                <a:hueOff val="6237415"/>
                <a:satOff val="-28781"/>
                <a:lumOff val="1059"/>
                <a:alphaOff val="0"/>
                <a:satMod val="103000"/>
                <a:lumMod val="102000"/>
                <a:tint val="94000"/>
              </a:schemeClr>
            </a:gs>
            <a:gs pos="50000">
              <a:schemeClr val="accent4">
                <a:hueOff val="6237415"/>
                <a:satOff val="-28781"/>
                <a:lumOff val="1059"/>
                <a:alphaOff val="0"/>
                <a:satMod val="110000"/>
                <a:lumMod val="100000"/>
                <a:shade val="100000"/>
              </a:schemeClr>
            </a:gs>
            <a:gs pos="100000">
              <a:schemeClr val="accent4">
                <a:hueOff val="6237415"/>
                <a:satOff val="-28781"/>
                <a:lumOff val="105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Parallel Storage System</a:t>
          </a:r>
          <a:endParaRPr lang="en-US" sz="1800" kern="1200" dirty="0"/>
        </a:p>
      </dsp:txBody>
      <dsp:txXfrm>
        <a:off x="1460154" y="1301961"/>
        <a:ext cx="2233178" cy="433987"/>
      </dsp:txXfrm>
    </dsp:sp>
    <dsp:sp modelId="{6D51276C-FC27-4925-816E-7BAE9C889935}">
      <dsp:nvSpPr>
        <dsp:cNvPr id="0" name=""/>
        <dsp:cNvSpPr/>
      </dsp:nvSpPr>
      <dsp:spPr>
        <a:xfrm>
          <a:off x="429457" y="1735948"/>
          <a:ext cx="4294573" cy="433987"/>
        </a:xfrm>
        <a:prstGeom prst="trapezoid">
          <a:avLst>
            <a:gd name="adj" fmla="val 98956"/>
          </a:avLst>
        </a:prstGeom>
        <a:gradFill rotWithShape="0">
          <a:gsLst>
            <a:gs pos="0">
              <a:schemeClr val="accent4">
                <a:hueOff val="8316554"/>
                <a:satOff val="-38374"/>
                <a:lumOff val="1412"/>
                <a:alphaOff val="0"/>
                <a:satMod val="103000"/>
                <a:lumMod val="102000"/>
                <a:tint val="94000"/>
              </a:schemeClr>
            </a:gs>
            <a:gs pos="50000">
              <a:schemeClr val="accent4">
                <a:hueOff val="8316554"/>
                <a:satOff val="-38374"/>
                <a:lumOff val="1412"/>
                <a:alphaOff val="0"/>
                <a:satMod val="110000"/>
                <a:lumMod val="100000"/>
                <a:shade val="100000"/>
              </a:schemeClr>
            </a:gs>
            <a:gs pos="100000">
              <a:schemeClr val="accent4">
                <a:hueOff val="8316554"/>
                <a:satOff val="-38374"/>
                <a:lumOff val="141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Campaign Storage</a:t>
          </a:r>
          <a:endParaRPr lang="en-US" sz="1800" kern="1200" dirty="0"/>
        </a:p>
      </dsp:txBody>
      <dsp:txXfrm>
        <a:off x="1181007" y="1735948"/>
        <a:ext cx="2791472" cy="433987"/>
      </dsp:txXfrm>
    </dsp:sp>
    <dsp:sp modelId="{64006758-8F93-457A-80EC-882B9C30831F}">
      <dsp:nvSpPr>
        <dsp:cNvPr id="0" name=""/>
        <dsp:cNvSpPr/>
      </dsp:nvSpPr>
      <dsp:spPr>
        <a:xfrm>
          <a:off x="0" y="2169935"/>
          <a:ext cx="5153488" cy="433987"/>
        </a:xfrm>
        <a:prstGeom prst="trapezoid">
          <a:avLst>
            <a:gd name="adj" fmla="val 98956"/>
          </a:avLst>
        </a:prstGeom>
        <a:solidFill>
          <a:schemeClr val="tx1"/>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Tape (HPSS)</a:t>
          </a:r>
          <a:endParaRPr lang="en-US" sz="1800" kern="1200" dirty="0">
            <a:solidFill>
              <a:schemeClr val="bg1"/>
            </a:solidFill>
          </a:endParaRPr>
        </a:p>
      </dsp:txBody>
      <dsp:txXfrm>
        <a:off x="901860" y="2169935"/>
        <a:ext cx="3349767" cy="43398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traceGroup>
    <inkml:annotationXML>
      <emma:emma xmlns:emma="http://www.w3.org/2003/04/emma" version="1.0">
        <emma:interpretation id="{F1932748-A893-4232-87F9-996D86272828}" emma:medium="tactile" emma:mode="ink">
          <msink:context xmlns:msink="http://schemas.microsoft.com/ink/2010/main" type="inkDrawing" rotatedBoundingBox="22932,2616 22944,3266 22910,3267 22898,2617" shapeName="Other">
            <msink:destinationLink direction="from" ref="{7B760B4D-3D9C-43F9-A01C-2A1D4152E069}"/>
          </msink:context>
        </emma:interpretation>
      </emma:emma>
    </inkml:annotationXML>
  </inkml:traceGroup>
</inkml:ink>
</file>

<file path=ppt/ink/ink2.xml><?xml version="1.0" encoding="utf-8"?>
<inkml:ink xmlns:inkml="http://www.w3.org/2003/InkML">
  <inkml:definitions/>
  <inkml:traceGroup>
    <inkml:annotationXML>
      <emma:emma xmlns:emma="http://www.w3.org/2003/04/emma" version="1.0">
        <emma:interpretation id="{7B760B4D-3D9C-43F9-A01C-2A1D4152E069}" emma:medium="tactile" emma:mode="ink">
          <msink:context xmlns:msink="http://schemas.microsoft.com/ink/2010/main" type="inkDrawing" rotatedBoundingBox="24798,3353 24942,2916 25116,2974 24972,3410" semanticType="callout" shapeName="Other">
            <msink:sourceLink direction="from" ref="{F1932748-A893-4232-87F9-996D86272828}"/>
          </msink:context>
        </emma:interpretation>
      </emma:emma>
    </inkml:annotationXML>
  </inkml:traceGroup>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15-10-25T17:12:24.881"/>
    </inkml:context>
    <inkml:brush xml:id="br0">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A361DC5B-54E9-4957-8A1E-BA141256379C}" emma:medium="tactile" emma:mode="ink">
          <msink:context xmlns:msink="http://schemas.microsoft.com/ink/2010/main" type="writingRegion" rotatedBoundingBox="32486,7806 34009,7806 34009,8282 32486,8282"/>
        </emma:interpretation>
      </emma:emma>
    </inkml:annotationXML>
    <inkml:traceGroup>
      <inkml:annotationXML>
        <emma:emma xmlns:emma="http://www.w3.org/2003/04/emma" version="1.0">
          <emma:interpretation id="{D9F0D711-1ADC-4AB9-A7BE-90E6BC693454}" emma:medium="tactile" emma:mode="ink">
            <msink:context xmlns:msink="http://schemas.microsoft.com/ink/2010/main" type="paragraph" rotatedBoundingBox="32486,7806 34009,7806 34009,8282 32486,8282" alignmentLevel="1"/>
          </emma:interpretation>
        </emma:emma>
      </inkml:annotationXML>
      <inkml:traceGroup>
        <inkml:annotationXML>
          <emma:emma xmlns:emma="http://www.w3.org/2003/04/emma" version="1.0">
            <emma:interpretation id="{8D382EDF-A81E-43D9-BCA6-C6A81FCB8D9B}" emma:medium="tactile" emma:mode="ink">
              <msink:context xmlns:msink="http://schemas.microsoft.com/ink/2010/main" type="line" rotatedBoundingBox="32486,7806 34009,7806 34009,8282 32486,8282"/>
            </emma:interpretation>
          </emma:emma>
        </inkml:annotationXML>
        <inkml:traceGroup>
          <inkml:annotationXML>
            <emma:emma xmlns:emma="http://www.w3.org/2003/04/emma" version="1.0">
              <emma:interpretation id="{3BC90C35-207B-494A-9483-6547A8211976}" emma:medium="tactile" emma:mode="ink">
                <msink:context xmlns:msink="http://schemas.microsoft.com/ink/2010/main" type="inkWord" rotatedBoundingBox="32486,7806 32527,7806 32527,7811 32486,7811"/>
              </emma:interpretation>
              <emma:one-of disjunction-type="recognition" id="oneOf0">
                <emma:interpretation id="interp0" emma:lang="en-US" emma:confidence="0">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s</emma:literal>
                </emma:interpretation>
              </emma:one-of>
            </emma:emma>
          </inkml:annotationXML>
          <inkml:trace contextRef="#ctx0" brushRef="#br0">0 2 0,'0'0'16,"0"0"-16,0 0 15,0 0 1,0 0 0,0 0-1,0 0 1,0 0 0,9 0-1,-4-5 1,8 5-1,-3 5 1,-6-5 0</inkml:trace>
        </inkml:traceGroup>
        <inkml:traceGroup>
          <inkml:annotationXML>
            <emma:emma xmlns:emma="http://www.w3.org/2003/04/emma" version="1.0">
              <emma:interpretation id="{40C67A8F-794A-42D8-934C-104F4B7A5C68}" emma:medium="tactile" emma:mode="ink">
                <msink:context xmlns:msink="http://schemas.microsoft.com/ink/2010/main" type="inkWord" rotatedBoundingBox="33817,8128 34009,8128 34009,8282 33817,8282"/>
              </emma:interpretation>
              <emma:one-of disjunction-type="recognition" id="oneOf1">
                <emma:interpretation id="interp5" emma:lang="en-US" emma:confidence="0">
                  <emma:literal>,</emma:literal>
                </emma:interpretation>
                <emma:interpretation id="interp6" emma:lang="en-US" emma:confidence="0">
                  <emma:literal>)</emma:literal>
                </emma:interpretation>
                <emma:interpretation id="interp7" emma:lang="en-US" emma:confidence="0">
                  <emma:literal>J</emma:literal>
                </emma:interpretation>
                <emma:interpretation id="interp8" emma:lang="en-US" emma:confidence="0">
                  <emma:literal>.</emma:literal>
                </emma:interpretation>
                <emma:interpretation id="interp9" emma:lang="en-US" emma:confidence="0">
                  <emma:literal>'</emma:literal>
                </emma:interpretation>
              </emma:one-of>
            </emma:emma>
          </inkml:annotationXML>
          <inkml:trace contextRef="#ctx0" brushRef="#br0" timeOffset="1730.9668">1495 319 0,'0'0'16,"0"0"0,0 0-1,0 0 1,0 0-1,0 0 1,0 0-16,0 0 16,0 0-1,0 0 1,0 0 0,5 12-1,4 0 1,-9 0-1,9 0 1,-4 0 0,-5-3-1,0-5 1,-5 4 0,5-4-1,-9 4 1,0-4-1,-5 4 1,0 0 0,1 0-1,-6 1 1,-13-5 0,14 4-1,-5-4 1,0 0-1,10 0 1</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F0031-7518-405A-BBCE-6BD8CAC9E138}" type="datetimeFigureOut">
              <a:rPr lang="en-US" smtClean="0"/>
              <a:t>1/11/2016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F8ABC-ED4C-402A-A764-35A85873290D}" type="slidenum">
              <a:rPr lang="en-US" smtClean="0"/>
              <a:t>‹#›</a:t>
            </a:fld>
            <a:endParaRPr lang="en-US"/>
          </a:p>
        </p:txBody>
      </p:sp>
    </p:spTree>
    <p:extLst>
      <p:ext uri="{BB962C8B-B14F-4D97-AF65-F5344CB8AC3E}">
        <p14:creationId xmlns:p14="http://schemas.microsoft.com/office/powerpoint/2010/main" val="251333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1</a:t>
            </a:fld>
            <a:endParaRPr lang="en-US"/>
          </a:p>
        </p:txBody>
      </p:sp>
    </p:spTree>
    <p:extLst>
      <p:ext uri="{BB962C8B-B14F-4D97-AF65-F5344CB8AC3E}">
        <p14:creationId xmlns:p14="http://schemas.microsoft.com/office/powerpoint/2010/main" val="100436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(4/30/13 17:08) -----</a:t>
            </a:r>
          </a:p>
          <a:p>
            <a:r>
              <a:rPr lang="en-US" dirty="0"/>
              <a:t>step 3: rename Analysis to Analytics to connect back to the trendy buzzword</a:t>
            </a:r>
          </a:p>
          <a:p>
            <a:endParaRPr lang="en-US" dirty="0"/>
          </a:p>
        </p:txBody>
      </p:sp>
      <p:sp>
        <p:nvSpPr>
          <p:cNvPr id="4" name="Slide Number Placeholder 3"/>
          <p:cNvSpPr>
            <a:spLocks noGrp="1"/>
          </p:cNvSpPr>
          <p:nvPr>
            <p:ph type="sldNum" sz="quarter" idx="10"/>
          </p:nvPr>
        </p:nvSpPr>
        <p:spPr/>
        <p:txBody>
          <a:bodyPr/>
          <a:lstStyle/>
          <a:p>
            <a:fld id="{08E1D61F-DD6A-4251-8F52-0A339C4F87AD}" type="slidenum">
              <a:rPr lang="en-US" smtClean="0"/>
              <a:t>4</a:t>
            </a:fld>
            <a:endParaRPr lang="en-US" dirty="0"/>
          </a:p>
        </p:txBody>
      </p:sp>
    </p:spTree>
    <p:extLst>
      <p:ext uri="{BB962C8B-B14F-4D97-AF65-F5344CB8AC3E}">
        <p14:creationId xmlns:p14="http://schemas.microsoft.com/office/powerpoint/2010/main" val="2072975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197B41-95A7-4192-977B-3B01CE2E65B3}" type="slidenum">
              <a:rPr lang="en-US" smtClean="0"/>
              <a:t>5</a:t>
            </a:fld>
            <a:endParaRPr lang="en-US"/>
          </a:p>
        </p:txBody>
      </p:sp>
    </p:spTree>
    <p:extLst>
      <p:ext uri="{BB962C8B-B14F-4D97-AF65-F5344CB8AC3E}">
        <p14:creationId xmlns:p14="http://schemas.microsoft.com/office/powerpoint/2010/main" val="415264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6</a:t>
            </a:fld>
            <a:endParaRPr lang="en-US"/>
          </a:p>
        </p:txBody>
      </p:sp>
    </p:spTree>
    <p:extLst>
      <p:ext uri="{BB962C8B-B14F-4D97-AF65-F5344CB8AC3E}">
        <p14:creationId xmlns:p14="http://schemas.microsoft.com/office/powerpoint/2010/main" val="230258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236173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A26204F-C6D3-45E2-BA8F-945043471487}" type="slidenum">
              <a:rPr lang="en-US" smtClean="0">
                <a:solidFill>
                  <a:prstClr val="black"/>
                </a:solidFill>
              </a:rPr>
              <a:pPr>
                <a:defRPr/>
              </a:pPr>
              <a:t>10</a:t>
            </a:fld>
            <a:endParaRPr lang="en-US">
              <a:solidFill>
                <a:prstClr val="black"/>
              </a:solidFill>
            </a:endParaRPr>
          </a:p>
        </p:txBody>
      </p:sp>
    </p:spTree>
    <p:extLst>
      <p:ext uri="{BB962C8B-B14F-4D97-AF65-F5344CB8AC3E}">
        <p14:creationId xmlns:p14="http://schemas.microsoft.com/office/powerpoint/2010/main" val="3712209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bits in a byte, 4 bytes per word,</a:t>
            </a:r>
            <a:r>
              <a:rPr lang="en-US" baseline="0" dirty="0" smtClean="0"/>
              <a:t> N words, M=stride</a:t>
            </a:r>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17</a:t>
            </a:fld>
            <a:endParaRPr lang="en-US" dirty="0"/>
          </a:p>
        </p:txBody>
      </p:sp>
    </p:spTree>
    <p:extLst>
      <p:ext uri="{BB962C8B-B14F-4D97-AF65-F5344CB8AC3E}">
        <p14:creationId xmlns:p14="http://schemas.microsoft.com/office/powerpoint/2010/main" val="3249133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Rectangle 6"/>
          <p:cNvSpPr/>
          <p:nvPr userDrawn="1"/>
        </p:nvSpPr>
        <p:spPr>
          <a:xfrm>
            <a:off x="5052284" y="0"/>
            <a:ext cx="2087431" cy="685800"/>
          </a:xfrm>
          <a:prstGeom prst="rect">
            <a:avLst/>
          </a:prstGeom>
          <a:blipFill dpi="0" rotWithShape="1">
            <a:blip r:embed="rId2" cstate="email">
              <a:extLst>
                <a:ext uri="{28A0092B-C50C-407E-A947-70E740481C1C}">
                  <a14:useLocalDpi xmlns:a14="http://schemas.microsoft.com/office/drawing/2010/main" val="0"/>
                </a:ext>
              </a:extLst>
            </a:blip>
            <a:srcRect/>
            <a:stretch>
              <a:fillRect/>
            </a:stretch>
          </a:blipFill>
        </p:spPr>
        <p:txBody>
          <a:bodyPr wrap="none" lIns="91440" tIns="45720" rIns="91440" bIns="45720">
            <a:spAutoFit/>
          </a:bodyPr>
          <a:lstStyle/>
          <a:p>
            <a:pPr algn="ctr"/>
            <a:r>
              <a:rPr lang="en-US" sz="5400" b="1" cap="none" spc="50" dirty="0" smtClean="0">
                <a:ln w="0"/>
                <a:solidFill>
                  <a:schemeClr val="bg2"/>
                </a:solidFill>
                <a:effectLst>
                  <a:innerShdw blurRad="63500" dist="50800" dir="13500000">
                    <a:srgbClr val="000000">
                      <a:alpha val="50000"/>
                    </a:srgbClr>
                  </a:innerShdw>
                </a:effectLst>
              </a:rPr>
              <a:t>SIRIUS</a:t>
            </a:r>
            <a:endParaRPr lang="en-US" sz="5400" b="1" cap="none" spc="50" dirty="0">
              <a:ln w="0"/>
              <a:solidFill>
                <a:schemeClr val="bg2"/>
              </a:solidFill>
              <a:effectLst>
                <a:innerShdw blurRad="63500" dist="50800" dir="13500000">
                  <a:srgbClr val="000000">
                    <a:alpha val="50000"/>
                  </a:srgbClr>
                </a:innerShdw>
              </a:effectLst>
            </a:endParaRPr>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4207321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pic>
        <p:nvPicPr>
          <p:cNvPr id="9" name="Picture 8" descr="OLCF_2014.png"/>
          <p:cNvPicPr>
            <a:picLocks noChangeAspect="1"/>
          </p:cNvPicPr>
          <p:nvPr userDrawn="1"/>
        </p:nvPicPr>
        <p:blipFill>
          <a:blip r:embed="rId2"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sp>
        <p:nvSpPr>
          <p:cNvPr id="11" name="Content Placeholder 2"/>
          <p:cNvSpPr>
            <a:spLocks noGrp="1"/>
          </p:cNvSpPr>
          <p:nvPr>
            <p:ph idx="4294967295"/>
          </p:nvPr>
        </p:nvSpPr>
        <p:spPr>
          <a:xfrm>
            <a:off x="838200" y="1261872"/>
            <a:ext cx="10515600" cy="4915091"/>
          </a:xfrm>
        </p:spPr>
        <p:txBody>
          <a:bodyPr>
            <a:normAutofit lnSpcReduction="10000"/>
          </a:bodyPr>
          <a:lstStyle/>
          <a:p>
            <a:r>
              <a:rPr lang="en-US" dirty="0" smtClean="0"/>
              <a:t>Storage devices rather than a file system</a:t>
            </a:r>
          </a:p>
          <a:p>
            <a:pPr lvl="1"/>
            <a:r>
              <a:rPr lang="en-US" dirty="0" smtClean="0"/>
              <a:t>No built-in metadata operations as part of IO</a:t>
            </a:r>
          </a:p>
          <a:p>
            <a:endParaRPr lang="en-US" dirty="0"/>
          </a:p>
          <a:p>
            <a:r>
              <a:rPr lang="en-US" dirty="0" smtClean="0"/>
              <a:t>Distributed pieces EVERYWHERE</a:t>
            </a:r>
          </a:p>
          <a:p>
            <a:endParaRPr lang="en-US" dirty="0" smtClean="0"/>
          </a:p>
          <a:p>
            <a:r>
              <a:rPr lang="en-US" dirty="0" smtClean="0"/>
              <a:t>Resilience copies</a:t>
            </a:r>
          </a:p>
          <a:p>
            <a:endParaRPr lang="en-US" dirty="0" smtClean="0"/>
          </a:p>
          <a:p>
            <a:r>
              <a:rPr lang="en-US" dirty="0" smtClean="0"/>
              <a:t>Storage devices come and go</a:t>
            </a:r>
          </a:p>
          <a:p>
            <a:endParaRPr lang="en-US" dirty="0"/>
          </a:p>
          <a:p>
            <a:r>
              <a:rPr lang="en-US" dirty="0" smtClean="0"/>
              <a:t>Performance characteristics can vary considerably</a:t>
            </a:r>
            <a:endParaRPr lang="en-US" dirty="0"/>
          </a:p>
        </p:txBody>
      </p:sp>
      <p:sp>
        <p:nvSpPr>
          <p:cNvPr id="2" name="TextBox 1"/>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spTree>
    <p:extLst>
      <p:ext uri="{BB962C8B-B14F-4D97-AF65-F5344CB8AC3E}">
        <p14:creationId xmlns:p14="http://schemas.microsoft.com/office/powerpoint/2010/main" val="1323389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1279204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10"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
        <p:nvSpPr>
          <p:cNvPr id="4"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05375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6"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2287381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12"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png"/><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179576"/>
            <a:ext cx="10515600" cy="499738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4796" y="6396335"/>
            <a:ext cx="1216152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r>
              <a:rPr lang="en-US" sz="2400" b="1" cap="none" spc="50" dirty="0" smtClean="0">
                <a:ln w="0"/>
                <a:solidFill>
                  <a:schemeClr val="tx1"/>
                </a:solidFill>
                <a:effectLst>
                  <a:innerShdw blurRad="63500" dist="50800" dir="13500000">
                    <a:srgbClr val="000000">
                      <a:alpha val="50000"/>
                    </a:srgbClr>
                  </a:innerShdw>
                </a:effectLst>
                <a:latin typeface="Broadway" panose="04040905080B02020502" pitchFamily="82" charset="0"/>
              </a:rPr>
              <a:t>SIRIUS</a:t>
            </a: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5" name="Rectangle 4"/>
          <p:cNvSpPr/>
          <p:nvPr userDrawn="1"/>
        </p:nvSpPr>
        <p:spPr>
          <a:xfrm rot="16200000">
            <a:off x="-2964772" y="2990236"/>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6" name="Rectangle 5"/>
          <p:cNvSpPr/>
          <p:nvPr userDrawn="1"/>
        </p:nvSpPr>
        <p:spPr>
          <a:xfrm rot="16200000">
            <a:off x="8735083" y="2965103"/>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pic>
        <p:nvPicPr>
          <p:cNvPr id="7" name="Picture 6" descr="OLCF_2014.png"/>
          <p:cNvPicPr>
            <a:picLocks noChangeAspect="1"/>
          </p:cNvPicPr>
          <p:nvPr userDrawn="1"/>
        </p:nvPicPr>
        <p:blipFill>
          <a:blip r:embed="rId8"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pic>
        <p:nvPicPr>
          <p:cNvPr id="8" name="Picture 6" descr="SNL_Stacked_White.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rot="5400000">
            <a:off x="11342414" y="3200400"/>
            <a:ext cx="1189464" cy="457200"/>
          </a:xfrm>
          <a:prstGeom prst="rect">
            <a:avLst/>
          </a:prstGeom>
          <a:noFill/>
          <a:ln w="9525">
            <a:noFill/>
            <a:miter lim="800000"/>
            <a:headEnd/>
            <a:tailEnd/>
          </a:ln>
        </p:spPr>
      </p:pic>
      <p:pic>
        <p:nvPicPr>
          <p:cNvPr id="9" name="Picture 8"/>
          <p:cNvPicPr>
            <a:picLocks noChangeAspect="1"/>
          </p:cNvPicPr>
          <p:nvPr userDrawn="1"/>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595765" y="621227"/>
            <a:ext cx="1658319" cy="457200"/>
          </a:xfrm>
          <a:prstGeom prst="rect">
            <a:avLst/>
          </a:prstGeom>
        </p:spPr>
      </p:pic>
      <p:pic>
        <p:nvPicPr>
          <p:cNvPr id="10" name="Picture 9"/>
          <p:cNvPicPr>
            <a:picLocks noChangeAspect="1"/>
          </p:cNvPicPr>
          <p:nvPr userDrawn="1"/>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0872595" y="834656"/>
            <a:ext cx="2126512" cy="457200"/>
          </a:xfrm>
          <a:prstGeom prst="rect">
            <a:avLst/>
          </a:prstGeom>
        </p:spPr>
      </p:pic>
      <p:pic>
        <p:nvPicPr>
          <p:cNvPr id="11" name="Picture 10"/>
          <p:cNvPicPr>
            <a:picLocks noChangeAspect="1"/>
          </p:cNvPicPr>
          <p:nvPr userDrawn="1"/>
        </p:nvPicPr>
        <p:blipFill>
          <a:blip r:embed="rId12" cstate="email">
            <a:extLst>
              <a:ext uri="{28A0092B-C50C-407E-A947-70E740481C1C}">
                <a14:useLocalDpi xmlns:a14="http://schemas.microsoft.com/office/drawing/2010/main" val="0"/>
              </a:ext>
            </a:extLst>
          </a:blip>
          <a:stretch>
            <a:fillRect/>
          </a:stretch>
        </p:blipFill>
        <p:spPr>
          <a:xfrm rot="16200000">
            <a:off x="-247373" y="6012329"/>
            <a:ext cx="1097280" cy="548640"/>
          </a:xfrm>
          <a:prstGeom prst="rect">
            <a:avLst/>
          </a:prstGeom>
        </p:spPr>
      </p:pic>
      <p:sp>
        <p:nvSpPr>
          <p:cNvPr id="18" name="TextBox 17"/>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spTree>
    <p:extLst>
      <p:ext uri="{BB962C8B-B14F-4D97-AF65-F5344CB8AC3E}">
        <p14:creationId xmlns:p14="http://schemas.microsoft.com/office/powerpoint/2010/main" val="3728031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txStyles>
    <p:title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0.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customXml" Target="../ink/ink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image" Target="../media/image30.emf"/><Relationship Id="rId1" Type="http://schemas.openxmlformats.org/officeDocument/2006/relationships/slideLayout" Target="../slideLayouts/slideLayout4.xml"/><Relationship Id="rId6" Type="http://schemas.openxmlformats.org/officeDocument/2006/relationships/image" Target="../media/image34.emf"/><Relationship Id="rId11" Type="http://schemas.openxmlformats.org/officeDocument/2006/relationships/image" Target="../media/image39.emf"/><Relationship Id="rId5" Type="http://schemas.openxmlformats.org/officeDocument/2006/relationships/image" Target="../media/image33.emf"/><Relationship Id="rId10" Type="http://schemas.openxmlformats.org/officeDocument/2006/relationships/image" Target="../media/image38.emf"/><Relationship Id="rId4" Type="http://schemas.openxmlformats.org/officeDocument/2006/relationships/image" Target="../media/image32.emf"/><Relationship Id="rId9" Type="http://schemas.openxmlformats.org/officeDocument/2006/relationships/image" Target="../media/image3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www.google.com/url?sa=i&amp;rct=j&amp;q=&amp;esrc=s&amp;source=images&amp;cd=&amp;cad=rja&amp;uact=8&amp;ved=0ahUKEwia2t6IybrJAhXQJI4KHdyICdkQjRwIBw&amp;url=http://blogs.telegraph.co.uk/technology/alexisdormandy/100007050/the-information-flood-businesses-are-drowning-in-data/&amp;psig=AFQjCNG78FxxlaR9Lp862wmuZvV-xZVFKQ&amp;ust=1449056175231121"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3.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5.png"/><Relationship Id="rId4" Type="http://schemas.openxmlformats.org/officeDocument/2006/relationships/image" Target="../media/image14.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www.nccs.gov/user-support/center-projects/adio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379" y="826617"/>
            <a:ext cx="8824646" cy="2683345"/>
          </a:xfrm>
        </p:spPr>
        <p:txBody>
          <a:bodyPr>
            <a:normAutofit fontScale="90000"/>
          </a:bodyPr>
          <a:lstStyle/>
          <a:p>
            <a:r>
              <a:rPr lang="en-US" sz="4400" dirty="0" smtClean="0">
                <a:solidFill>
                  <a:srgbClr val="C00000"/>
                </a:solidFill>
              </a:rPr>
              <a:t>SCIENCE-DRIVEN DATA MANAGEMENT FORMULTI-TIERED STORAGE</a:t>
            </a:r>
            <a:br>
              <a:rPr lang="en-US" sz="4400" dirty="0" smtClean="0">
                <a:solidFill>
                  <a:srgbClr val="C00000"/>
                </a:solidFill>
              </a:rPr>
            </a:br>
            <a:r>
              <a:rPr lang="en-US" sz="4400" dirty="0" smtClean="0">
                <a:solidFill>
                  <a:srgbClr val="C00000"/>
                </a:solidFill>
              </a:rPr>
              <a:t>February 17, 2016</a:t>
            </a:r>
            <a:r>
              <a:rPr lang="en-US" sz="3600" dirty="0" smtClean="0"/>
              <a:t/>
            </a:r>
            <a:br>
              <a:rPr lang="en-US" sz="3600" dirty="0" smtClean="0"/>
            </a:br>
            <a:r>
              <a:rPr lang="en-US" sz="3600" dirty="0" smtClean="0"/>
              <a:t>ECP</a:t>
            </a:r>
            <a:endParaRPr lang="en-US" sz="3600" dirty="0"/>
          </a:p>
        </p:txBody>
      </p:sp>
      <p:sp>
        <p:nvSpPr>
          <p:cNvPr id="3" name="Subtitle 2"/>
          <p:cNvSpPr>
            <a:spLocks noGrp="1"/>
          </p:cNvSpPr>
          <p:nvPr>
            <p:ph type="subTitle" idx="1"/>
          </p:nvPr>
        </p:nvSpPr>
        <p:spPr>
          <a:xfrm>
            <a:off x="782781" y="3595726"/>
            <a:ext cx="9144000" cy="2494177"/>
          </a:xfrm>
        </p:spPr>
        <p:txBody>
          <a:bodyPr>
            <a:noAutofit/>
          </a:bodyPr>
          <a:lstStyle/>
          <a:p>
            <a:pPr algn="l">
              <a:spcBef>
                <a:spcPts val="600"/>
              </a:spcBef>
            </a:pPr>
            <a:r>
              <a:rPr lang="en-US" sz="2200" b="1" dirty="0" smtClean="0">
                <a:solidFill>
                  <a:srgbClr val="C00000"/>
                </a:solidFill>
                <a:latin typeface="Cambria" panose="02040503050406030204" pitchFamily="18" charset="0"/>
              </a:rPr>
              <a:t>S. Klasky</a:t>
            </a:r>
            <a:r>
              <a:rPr lang="en-US" sz="2200" dirty="0" smtClean="0"/>
              <a:t>			      ORNL, GT</a:t>
            </a:r>
            <a:br>
              <a:rPr lang="en-US" sz="2200" dirty="0" smtClean="0"/>
            </a:br>
            <a:r>
              <a:rPr lang="en-US" sz="2200" dirty="0" smtClean="0"/>
              <a:t>                                                                U. Tenn., NCSU</a:t>
            </a:r>
          </a:p>
          <a:p>
            <a:pPr algn="l">
              <a:spcBef>
                <a:spcPts val="600"/>
              </a:spcBef>
            </a:pPr>
            <a:r>
              <a:rPr lang="en-US" sz="2200" dirty="0" smtClean="0"/>
              <a:t>H. Abbasi, Q. Liu, F. Wang	       ORNL  </a:t>
            </a:r>
          </a:p>
          <a:p>
            <a:pPr algn="l">
              <a:spcBef>
                <a:spcPts val="600"/>
              </a:spcBef>
            </a:pPr>
            <a:r>
              <a:rPr lang="en-US" sz="2200" dirty="0" smtClean="0"/>
              <a:t>J. Lofstead, M. Curry, L. Ward</a:t>
            </a:r>
            <a:r>
              <a:rPr lang="en-US" sz="2200" dirty="0"/>
              <a:t> </a:t>
            </a:r>
            <a:r>
              <a:rPr lang="en-US" sz="2200" dirty="0" smtClean="0"/>
              <a:t>            Sandia</a:t>
            </a:r>
          </a:p>
          <a:p>
            <a:pPr algn="l">
              <a:spcBef>
                <a:spcPts val="600"/>
              </a:spcBef>
            </a:pPr>
            <a:r>
              <a:rPr lang="en-US" sz="2200" dirty="0" smtClean="0"/>
              <a:t>M. Parashar			       Rutgers</a:t>
            </a:r>
          </a:p>
          <a:p>
            <a:pPr algn="l">
              <a:spcBef>
                <a:spcPts val="600"/>
              </a:spcBef>
            </a:pPr>
            <a:r>
              <a:rPr lang="en-US" sz="2200" dirty="0" smtClean="0"/>
              <a:t>C. Maltzahn			       UCSC</a:t>
            </a:r>
          </a:p>
          <a:p>
            <a:pPr algn="l">
              <a:spcBef>
                <a:spcPts val="600"/>
              </a:spcBef>
            </a:pPr>
            <a:r>
              <a:rPr lang="en-US" sz="2200" dirty="0" smtClean="0"/>
              <a:t>M. Ainsworth			       Brown, ORNL</a:t>
            </a:r>
          </a:p>
        </p:txBody>
      </p:sp>
      <p:pic>
        <p:nvPicPr>
          <p:cNvPr id="5" name="Picture 4"/>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335279" y="1028700"/>
            <a:ext cx="3405617" cy="5426964"/>
          </a:xfrm>
          <a:prstGeom prst="rect">
            <a:avLst/>
          </a:prstGeom>
        </p:spPr>
      </p:pic>
    </p:spTree>
    <p:extLst>
      <p:ext uri="{BB962C8B-B14F-4D97-AF65-F5344CB8AC3E}">
        <p14:creationId xmlns:p14="http://schemas.microsoft.com/office/powerpoint/2010/main" val="3706901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DataSpaces – Rutgers</a:t>
            </a:r>
            <a:endParaRPr lang="en-US" dirty="0"/>
          </a:p>
        </p:txBody>
      </p:sp>
      <p:sp>
        <p:nvSpPr>
          <p:cNvPr id="5" name="Content Placeholder 4"/>
          <p:cNvSpPr>
            <a:spLocks noGrp="1"/>
          </p:cNvSpPr>
          <p:nvPr>
            <p:ph idx="4294967295"/>
          </p:nvPr>
        </p:nvSpPr>
        <p:spPr>
          <a:xfrm>
            <a:off x="503351" y="4222751"/>
            <a:ext cx="11387023" cy="2508936"/>
          </a:xfrm>
        </p:spPr>
        <p:txBody>
          <a:bodyPr numCol="2">
            <a:noAutofit/>
          </a:bodyPr>
          <a:lstStyle/>
          <a:p>
            <a:pPr defTabSz="398463" hangingPunct="0">
              <a:buClr>
                <a:srgbClr val="000000"/>
              </a:buClr>
              <a:buSzPct val="100000"/>
            </a:pPr>
            <a:r>
              <a:rPr lang="en-US" sz="2200" dirty="0" smtClean="0">
                <a:solidFill>
                  <a:srgbClr val="000000"/>
                </a:solidFill>
              </a:rPr>
              <a:t>Virtual shared-space programming abstraction </a:t>
            </a:r>
          </a:p>
          <a:p>
            <a:pPr lvl="1" defTabSz="398463" hangingPunct="0">
              <a:buClr>
                <a:srgbClr val="000000"/>
              </a:buClr>
              <a:buSzPct val="100000"/>
            </a:pPr>
            <a:r>
              <a:rPr lang="en-US" sz="2200" dirty="0" smtClean="0">
                <a:solidFill>
                  <a:srgbClr val="000000"/>
                </a:solidFill>
              </a:rPr>
              <a:t>Simple API for coordination, interaction and messaging</a:t>
            </a:r>
            <a:endParaRPr lang="en-US" sz="2200" i="1" dirty="0">
              <a:solidFill>
                <a:srgbClr val="000000"/>
              </a:solidFill>
            </a:endParaRPr>
          </a:p>
          <a:p>
            <a:pPr defTabSz="398463" hangingPunct="0">
              <a:buClr>
                <a:srgbClr val="000000"/>
              </a:buClr>
              <a:buSzPct val="100000"/>
            </a:pPr>
            <a:r>
              <a:rPr lang="en-US" sz="2200" dirty="0" smtClean="0">
                <a:solidFill>
                  <a:srgbClr val="000000"/>
                </a:solidFill>
              </a:rPr>
              <a:t>Distributed, associative, in-memory object store </a:t>
            </a:r>
          </a:p>
          <a:p>
            <a:pPr lvl="1" defTabSz="398463" hangingPunct="0">
              <a:buClr>
                <a:srgbClr val="000000"/>
              </a:buClr>
              <a:buSzPct val="100000"/>
            </a:pPr>
            <a:r>
              <a:rPr lang="en-US" sz="2200" dirty="0" smtClean="0">
                <a:solidFill>
                  <a:srgbClr val="000000"/>
                </a:solidFill>
              </a:rPr>
              <a:t>Online data indexing, flexible querying</a:t>
            </a:r>
          </a:p>
          <a:p>
            <a:pPr defTabSz="414081" hangingPunct="0">
              <a:buClr>
                <a:srgbClr val="000000"/>
              </a:buClr>
              <a:buSzPct val="100000"/>
            </a:pPr>
            <a:r>
              <a:rPr lang="en-US" sz="2200" dirty="0" smtClean="0">
                <a:solidFill>
                  <a:srgbClr val="000000"/>
                </a:solidFill>
              </a:rPr>
              <a:t>Adaptive cross-layer runtime management </a:t>
            </a:r>
          </a:p>
          <a:p>
            <a:pPr lvl="1" defTabSz="414081" hangingPunct="0">
              <a:buClr>
                <a:srgbClr val="000000"/>
              </a:buClr>
              <a:buSzPct val="100000"/>
            </a:pPr>
            <a:r>
              <a:rPr lang="en-US" sz="2200" dirty="0" smtClean="0">
                <a:solidFill>
                  <a:srgbClr val="000000"/>
                </a:solidFill>
              </a:rPr>
              <a:t>Hybrid in-situ/in-transit execution </a:t>
            </a:r>
          </a:p>
          <a:p>
            <a:pPr defTabSz="414081" hangingPunct="0">
              <a:buClr>
                <a:srgbClr val="000000"/>
              </a:buClr>
              <a:buSzPct val="100000"/>
            </a:pPr>
            <a:r>
              <a:rPr lang="en-US" sz="2200" dirty="0" smtClean="0">
                <a:solidFill>
                  <a:srgbClr val="000000"/>
                </a:solidFill>
              </a:rPr>
              <a:t>Efficient, high-throughput/low-latency asynchronous</a:t>
            </a:r>
            <a:endParaRPr lang="en-US" sz="2200" dirty="0"/>
          </a:p>
        </p:txBody>
      </p:sp>
      <p:pic>
        <p:nvPicPr>
          <p:cNvPr id="6" name="Picture 5" descr="arch_pn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7930" y="939815"/>
            <a:ext cx="5268128" cy="3108310"/>
          </a:xfrm>
          <a:prstGeom prst="rect">
            <a:avLst/>
          </a:prstGeom>
        </p:spPr>
      </p:pic>
      <p:grpSp>
        <p:nvGrpSpPr>
          <p:cNvPr id="2" name="Group 1"/>
          <p:cNvGrpSpPr/>
          <p:nvPr/>
        </p:nvGrpSpPr>
        <p:grpSpPr>
          <a:xfrm>
            <a:off x="5635626" y="391208"/>
            <a:ext cx="6226844" cy="3825809"/>
            <a:chOff x="5635626" y="391208"/>
            <a:chExt cx="6226844" cy="3825809"/>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5626" y="568679"/>
              <a:ext cx="6226844" cy="3648338"/>
            </a:xfrm>
            <a:prstGeom prst="rect">
              <a:avLst/>
            </a:prstGeom>
          </p:spPr>
        </p:pic>
        <p:sp>
          <p:nvSpPr>
            <p:cNvPr id="8" name="TextBox 7"/>
            <p:cNvSpPr txBox="1"/>
            <p:nvPr/>
          </p:nvSpPr>
          <p:spPr>
            <a:xfrm>
              <a:off x="7244996" y="391208"/>
              <a:ext cx="2851484" cy="369332"/>
            </a:xfrm>
            <a:prstGeom prst="rect">
              <a:avLst/>
            </a:prstGeom>
            <a:noFill/>
          </p:spPr>
          <p:txBody>
            <a:bodyPr wrap="square" rtlCol="0">
              <a:spAutoFit/>
            </a:bodyPr>
            <a:lstStyle/>
            <a:p>
              <a:r>
                <a:rPr lang="en-US" b="1" dirty="0" smtClean="0"/>
                <a:t>The </a:t>
              </a:r>
              <a:r>
                <a:rPr lang="en-US" b="1" dirty="0" err="1" smtClean="0"/>
                <a:t>DataSpaces</a:t>
              </a:r>
              <a:r>
                <a:rPr lang="en-US" b="1" dirty="0" smtClean="0"/>
                <a:t> Abstraction</a:t>
              </a:r>
              <a:endParaRPr lang="en-US" b="1" dirty="0"/>
            </a:p>
          </p:txBody>
        </p:sp>
      </p:grpSp>
    </p:spTree>
    <p:extLst>
      <p:ext uri="{BB962C8B-B14F-4D97-AF65-F5344CB8AC3E}">
        <p14:creationId xmlns:p14="http://schemas.microsoft.com/office/powerpoint/2010/main" val="2062108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Sirocco Object </a:t>
            </a:r>
            <a:r>
              <a:rPr lang="en-US"/>
              <a:t>Store </a:t>
            </a:r>
            <a:r>
              <a:rPr lang="en-US" smtClean="0"/>
              <a:t>– SOS - Sandia</a:t>
            </a:r>
            <a:endParaRPr lang="en-US" dirty="0"/>
          </a:p>
        </p:txBody>
      </p:sp>
      <p:sp>
        <p:nvSpPr>
          <p:cNvPr id="3" name="Content Placeholder 2"/>
          <p:cNvSpPr>
            <a:spLocks noGrp="1"/>
          </p:cNvSpPr>
          <p:nvPr>
            <p:ph idx="4294967295"/>
          </p:nvPr>
        </p:nvSpPr>
        <p:spPr/>
        <p:txBody>
          <a:bodyPr>
            <a:noAutofit/>
          </a:bodyPr>
          <a:lstStyle/>
          <a:p>
            <a:r>
              <a:rPr lang="en-US" dirty="0" smtClean="0"/>
              <a:t>A two-part system:</a:t>
            </a:r>
          </a:p>
          <a:p>
            <a:pPr lvl="1"/>
            <a:r>
              <a:rPr lang="en-US" dirty="0" smtClean="0"/>
              <a:t>A low-level, hierarchical fixed-depth object storage system</a:t>
            </a:r>
          </a:p>
          <a:p>
            <a:pPr lvl="1"/>
            <a:r>
              <a:rPr lang="en-US" dirty="0" smtClean="0"/>
              <a:t>Smart clients that expose user APIs</a:t>
            </a:r>
          </a:p>
          <a:p>
            <a:r>
              <a:rPr lang="en-US" dirty="0" smtClean="0"/>
              <a:t>Light Weight File System-inspired philosophy</a:t>
            </a:r>
          </a:p>
          <a:p>
            <a:pPr lvl="1"/>
            <a:r>
              <a:rPr lang="en-US" dirty="0" smtClean="0"/>
              <a:t>Clients </a:t>
            </a:r>
            <a:r>
              <a:rPr lang="en-US" dirty="0"/>
              <a:t>bring/opt-in to services they require</a:t>
            </a:r>
          </a:p>
          <a:p>
            <a:pPr lvl="1"/>
            <a:r>
              <a:rPr lang="en-US" dirty="0"/>
              <a:t>Naming, locking, distributed transactions</a:t>
            </a:r>
          </a:p>
          <a:p>
            <a:r>
              <a:rPr lang="en-US" dirty="0"/>
              <a:t>Peer-to-peer inspired design</a:t>
            </a:r>
          </a:p>
          <a:p>
            <a:pPr lvl="1"/>
            <a:r>
              <a:rPr lang="en-US" dirty="0"/>
              <a:t>Ephemeral servers and </a:t>
            </a:r>
            <a:r>
              <a:rPr lang="en-US" dirty="0" smtClean="0"/>
              <a:t>clients</a:t>
            </a:r>
          </a:p>
          <a:p>
            <a:pPr lvl="1"/>
            <a:r>
              <a:rPr lang="en-US" dirty="0" smtClean="0"/>
              <a:t>Data and location(s) are decoupled</a:t>
            </a:r>
          </a:p>
          <a:p>
            <a:pPr lvl="1"/>
            <a:r>
              <a:rPr lang="en-US" dirty="0" smtClean="0"/>
              <a:t>Greedy </a:t>
            </a:r>
            <a:r>
              <a:rPr lang="en-US" dirty="0"/>
              <a:t>optimization of </a:t>
            </a:r>
            <a:r>
              <a:rPr lang="en-US" dirty="0" err="1"/>
              <a:t>QoS</a:t>
            </a:r>
            <a:r>
              <a:rPr lang="en-US" dirty="0"/>
              <a:t> (network, storage, reliability)</a:t>
            </a:r>
          </a:p>
          <a:p>
            <a:pPr lvl="1"/>
            <a:r>
              <a:rPr lang="en-US" dirty="0"/>
              <a:t>Popularity drives copy </a:t>
            </a:r>
            <a:r>
              <a:rPr lang="en-US" dirty="0" smtClean="0"/>
              <a:t>creation</a:t>
            </a:r>
          </a:p>
          <a:p>
            <a:pPr marL="0" indent="0">
              <a:buNone/>
            </a:pPr>
            <a:r>
              <a:rPr lang="en-US" sz="2400" dirty="0">
                <a:solidFill>
                  <a:srgbClr val="325AA3"/>
                </a:solidFill>
              </a:rPr>
              <a:t>http://www.cs.sandia.gov/Scalable_IO/sirocco/</a:t>
            </a:r>
          </a:p>
          <a:p>
            <a:pPr marL="0" indent="0">
              <a:buNone/>
            </a:pPr>
            <a:endParaRPr lang="en-US" dirty="0"/>
          </a:p>
        </p:txBody>
      </p:sp>
    </p:spTree>
    <p:extLst>
      <p:ext uri="{BB962C8B-B14F-4D97-AF65-F5344CB8AC3E}">
        <p14:creationId xmlns:p14="http://schemas.microsoft.com/office/powerpoint/2010/main" val="3239545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predictable performance</a:t>
            </a:r>
            <a:endParaRPr lang="en-US" dirty="0" smtClean="0">
              <a:solidFill>
                <a:schemeClr val="accent1">
                  <a:lumMod val="40000"/>
                  <a:lumOff val="60000"/>
                </a:schemeClr>
              </a:solidFill>
            </a:endParaRPr>
          </a:p>
          <a:p>
            <a:endParaRPr lang="en-US" dirty="0" smtClean="0"/>
          </a:p>
          <a:p>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1" cy="3657600"/>
          </a:xfrm>
          <a:prstGeom prst="rect">
            <a:avLst/>
          </a:prstGeom>
        </p:spPr>
      </p:pic>
    </p:spTree>
    <p:extLst>
      <p:ext uri="{BB962C8B-B14F-4D97-AF65-F5344CB8AC3E}">
        <p14:creationId xmlns:p14="http://schemas.microsoft.com/office/powerpoint/2010/main" val="3190396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10600" y="6418980"/>
            <a:ext cx="2743200" cy="365125"/>
          </a:xfrm>
          <a:prstGeom prst="rect">
            <a:avLst/>
          </a:prstGeom>
        </p:spPr>
        <p:txBody>
          <a:bodyPr/>
          <a:lstStyle/>
          <a:p>
            <a:fld id="{1336951F-5EE9-0146-B333-95A04DB13D7E}" type="slidenum">
              <a:rPr lang="en-US" smtClean="0"/>
              <a:t>13</a:t>
            </a:fld>
            <a:endParaRPr lang="en-US"/>
          </a:p>
        </p:txBody>
      </p:sp>
      <p:sp>
        <p:nvSpPr>
          <p:cNvPr id="2" name="Title 1"/>
          <p:cNvSpPr>
            <a:spLocks noGrp="1"/>
          </p:cNvSpPr>
          <p:nvPr>
            <p:ph type="title"/>
          </p:nvPr>
        </p:nvSpPr>
        <p:spPr/>
        <p:txBody>
          <a:bodyPr>
            <a:normAutofit/>
          </a:bodyPr>
          <a:lstStyle/>
          <a:p>
            <a:r>
              <a:rPr lang="en-US" dirty="0" smtClean="0"/>
              <a:t>Data Descriptions</a:t>
            </a:r>
            <a:endParaRPr lang="en-US" dirty="0"/>
          </a:p>
        </p:txBody>
      </p:sp>
      <p:sp>
        <p:nvSpPr>
          <p:cNvPr id="3" name="Content Placeholder 2"/>
          <p:cNvSpPr>
            <a:spLocks noGrp="1"/>
          </p:cNvSpPr>
          <p:nvPr>
            <p:ph idx="4294967295"/>
          </p:nvPr>
        </p:nvSpPr>
        <p:spPr/>
        <p:txBody>
          <a:bodyPr>
            <a:normAutofit/>
          </a:bodyPr>
          <a:lstStyle/>
          <a:p>
            <a:pPr marL="0" indent="0">
              <a:buNone/>
            </a:pPr>
            <a:r>
              <a:rPr lang="en-US" dirty="0" smtClean="0"/>
              <a:t>How do we describe/annotate data generated from applications? </a:t>
            </a:r>
          </a:p>
          <a:p>
            <a:r>
              <a:rPr lang="en-US" dirty="0" smtClean="0"/>
              <a:t>To capture application knowledge and communicate them to middleware/storage</a:t>
            </a:r>
          </a:p>
          <a:p>
            <a:pPr lvl="1"/>
            <a:r>
              <a:rPr lang="en-US" b="1" dirty="0" smtClean="0">
                <a:solidFill>
                  <a:srgbClr val="C00000"/>
                </a:solidFill>
              </a:rPr>
              <a:t>Data utility</a:t>
            </a:r>
          </a:p>
          <a:p>
            <a:pPr lvl="1"/>
            <a:r>
              <a:rPr lang="en-US" b="1" dirty="0" smtClean="0">
                <a:solidFill>
                  <a:srgbClr val="C00000"/>
                </a:solidFill>
              </a:rPr>
              <a:t>Relationships between datasets</a:t>
            </a:r>
          </a:p>
          <a:p>
            <a:pPr lvl="1"/>
            <a:r>
              <a:rPr lang="en-US" dirty="0" smtClean="0"/>
              <a:t>Semantics</a:t>
            </a:r>
          </a:p>
          <a:p>
            <a:r>
              <a:rPr lang="en-US" dirty="0" smtClean="0"/>
              <a:t>To specify user requirements</a:t>
            </a:r>
          </a:p>
          <a:p>
            <a:pPr lvl="1"/>
            <a:r>
              <a:rPr lang="en-US" dirty="0" err="1" smtClean="0"/>
              <a:t>QoS</a:t>
            </a:r>
            <a:r>
              <a:rPr lang="en-US" dirty="0"/>
              <a:t> </a:t>
            </a:r>
            <a:r>
              <a:rPr lang="en-US" dirty="0" smtClean="0"/>
              <a:t>:E.g., bandwidth</a:t>
            </a:r>
          </a:p>
          <a:p>
            <a:pPr lvl="1"/>
            <a:r>
              <a:rPr lang="en-US" dirty="0" smtClean="0"/>
              <a:t>Policy: E.g., where and how long should my data stay on a storage layer</a:t>
            </a:r>
            <a:endParaRPr lang="en-US" dirty="0"/>
          </a:p>
        </p:txBody>
      </p:sp>
    </p:spTree>
    <p:extLst>
      <p:ext uri="{BB962C8B-B14F-4D97-AF65-F5344CB8AC3E}">
        <p14:creationId xmlns:p14="http://schemas.microsoft.com/office/powerpoint/2010/main" val="829890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Conceptual APIs</a:t>
            </a:r>
            <a:endParaRPr lang="en-US" dirty="0"/>
          </a:p>
        </p:txBody>
      </p:sp>
      <p:sp>
        <p:nvSpPr>
          <p:cNvPr id="3" name="Content Placeholder 2"/>
          <p:cNvSpPr>
            <a:spLocks noGrp="1"/>
          </p:cNvSpPr>
          <p:nvPr>
            <p:ph idx="4294967295"/>
          </p:nvPr>
        </p:nvSpPr>
        <p:spPr>
          <a:xfrm>
            <a:off x="838200" y="1179577"/>
            <a:ext cx="10515600" cy="4365346"/>
          </a:xfrm>
        </p:spPr>
        <p:txBody>
          <a:bodyPr numCol="2">
            <a:normAutofit/>
          </a:bodyPr>
          <a:lstStyle/>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sirius_init</a:t>
            </a:r>
            <a:endParaRPr lang="en-US" sz="24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sirius_finalize</a:t>
            </a:r>
            <a:endParaRPr lang="en-US" sz="24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sirius_open</a:t>
            </a:r>
            <a:r>
              <a:rPr lang="en-US" sz="24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sirus_close</a:t>
            </a:r>
            <a:r>
              <a:rPr lang="en-US" sz="24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400" b="1" dirty="0" err="1" smtClean="0">
                <a:solidFill>
                  <a:srgbClr val="FF0000"/>
                </a:solidFill>
                <a:latin typeface="Courier New" panose="02070309020205020404" pitchFamily="49" charset="0"/>
                <a:cs typeface="Courier New" panose="02070309020205020404" pitchFamily="49" charset="0"/>
              </a:rPr>
              <a:t>sirius_set_refactor</a:t>
            </a:r>
            <a:r>
              <a:rPr lang="en-US" sz="2400" b="1" dirty="0" smtClean="0">
                <a:solidFill>
                  <a:srgbClr val="FF0000"/>
                </a:solidFill>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     -</a:t>
            </a:r>
            <a:r>
              <a:rPr lang="en-US" sz="2400" dirty="0" err="1" smtClean="0">
                <a:latin typeface="Courier New" panose="02070309020205020404" pitchFamily="49" charset="0"/>
                <a:cs typeface="Courier New" panose="02070309020205020404" pitchFamily="49" charset="0"/>
              </a:rPr>
              <a:t>refactoring_fn</a:t>
            </a:r>
            <a:endParaRPr lang="en-US" sz="24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sirius_get_refactor</a:t>
            </a:r>
            <a:r>
              <a:rPr lang="en-US" sz="2400" b="1" dirty="0" smtClean="0">
                <a:latin typeface="Courier New" panose="02070309020205020404" pitchFamily="49" charset="0"/>
                <a:cs typeface="Courier New" panose="02070309020205020404" pitchFamily="49" charset="0"/>
              </a:rPr>
              <a:t>.     -</a:t>
            </a:r>
            <a:r>
              <a:rPr lang="en-US" sz="2400" dirty="0" err="1" smtClean="0">
                <a:latin typeface="Courier New" panose="02070309020205020404" pitchFamily="49" charset="0"/>
                <a:cs typeface="Courier New" panose="02070309020205020404" pitchFamily="49" charset="0"/>
              </a:rPr>
              <a:t>refactoring_fn</a:t>
            </a:r>
            <a:endParaRPr lang="en-US" sz="24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solidFill>
                  <a:srgbClr val="FF0000"/>
                </a:solidFill>
                <a:latin typeface="Courier New" panose="02070309020205020404" pitchFamily="49" charset="0"/>
                <a:cs typeface="Courier New" panose="02070309020205020404" pitchFamily="49" charset="0"/>
              </a:rPr>
              <a:t>sirius_sched_write</a:t>
            </a:r>
            <a:r>
              <a:rPr lang="en-US" sz="2400" dirty="0" smtClean="0">
                <a:latin typeface="Courier New" panose="02070309020205020404" pitchFamily="49" charset="0"/>
                <a:cs typeface="Courier New" panose="02070309020205020404" pitchFamily="49" charset="0"/>
              </a:rPr>
              <a:t>       –utility</a:t>
            </a: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sirius_sched_read</a:t>
            </a:r>
            <a:r>
              <a:rPr lang="en-US" sz="2400" dirty="0" smtClean="0">
                <a:latin typeface="Courier New" panose="02070309020205020404" pitchFamily="49" charset="0"/>
                <a:cs typeface="Courier New" panose="02070309020205020404" pitchFamily="49" charset="0"/>
              </a:rPr>
              <a:t>         -utility</a:t>
            </a:r>
          </a:p>
          <a:p>
            <a:pPr marL="457200" indent="-457200">
              <a:buFont typeface="+mj-lt"/>
              <a:buAutoNum type="arabicPeriod" startAt="9"/>
            </a:pPr>
            <a:r>
              <a:rPr lang="en-US" sz="2400" b="1" dirty="0" err="1" smtClean="0">
                <a:solidFill>
                  <a:srgbClr val="FF0000"/>
                </a:solidFill>
                <a:latin typeface="Courier New" panose="02070309020205020404" pitchFamily="49" charset="0"/>
                <a:cs typeface="Courier New" panose="02070309020205020404" pitchFamily="49" charset="0"/>
              </a:rPr>
              <a:t>sirius_set_deadline</a:t>
            </a:r>
            <a:r>
              <a:rPr lang="en-US" sz="2400" b="1" dirty="0" smtClean="0">
                <a:solidFill>
                  <a:srgbClr val="FF0000"/>
                </a:solidFill>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deadline, fuzziness</a:t>
            </a:r>
          </a:p>
          <a:p>
            <a:pPr marL="457200" indent="-457200">
              <a:buFont typeface="+mj-lt"/>
              <a:buAutoNum type="arabicPeriod" startAt="9"/>
            </a:pPr>
            <a:r>
              <a:rPr lang="en-US" sz="2400" b="1" dirty="0" err="1">
                <a:solidFill>
                  <a:srgbClr val="FF0000"/>
                </a:solidFill>
                <a:cs typeface="Courier New" panose="02070309020205020404" pitchFamily="49" charset="0"/>
              </a:rPr>
              <a:t>sirius_est_write</a:t>
            </a:r>
            <a:r>
              <a:rPr lang="en-US" sz="2400" dirty="0">
                <a:solidFill>
                  <a:srgbClr val="FF0000"/>
                </a:solidFill>
                <a:latin typeface="Courier New" panose="02070309020205020404" pitchFamily="49" charset="0"/>
                <a:cs typeface="Courier New" panose="02070309020205020404" pitchFamily="49" charset="0"/>
              </a:rPr>
              <a:t> </a:t>
            </a:r>
            <a:r>
              <a:rPr lang="en-US" sz="2400" dirty="0" smtClean="0">
                <a:solidFill>
                  <a:srgbClr val="FF0000"/>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-time_est</a:t>
            </a:r>
            <a:r>
              <a:rPr lang="en-US" sz="2400" dirty="0">
                <a:latin typeface="Courier New" panose="02070309020205020404" pitchFamily="49" charset="0"/>
                <a:cs typeface="Courier New" panose="02070309020205020404" pitchFamily="49" charset="0"/>
              </a:rPr>
              <a:t>, confidence</a:t>
            </a:r>
          </a:p>
          <a:p>
            <a:pPr marL="457200" indent="-457200">
              <a:buFont typeface="+mj-lt"/>
              <a:buAutoNum type="arabicPeriod" startAt="9"/>
            </a:pPr>
            <a:r>
              <a:rPr lang="en-US" sz="2400" b="1" dirty="0" err="1" smtClean="0">
                <a:solidFill>
                  <a:srgbClr val="FF0000"/>
                </a:solidFill>
                <a:cs typeface="Courier New" panose="02070309020205020404" pitchFamily="49" charset="0"/>
              </a:rPr>
              <a:t>sirius_est_read</a:t>
            </a:r>
            <a:r>
              <a:rPr lang="en-US" sz="2400" dirty="0">
                <a:solidFill>
                  <a:srgbClr val="FF0000"/>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time_est, </a:t>
            </a:r>
            <a:r>
              <a:rPr lang="en-US" sz="2400" dirty="0" smtClean="0">
                <a:latin typeface="Courier New" panose="02070309020205020404" pitchFamily="49" charset="0"/>
                <a:cs typeface="Courier New" panose="02070309020205020404" pitchFamily="49" charset="0"/>
              </a:rPr>
              <a:t>confidence</a:t>
            </a:r>
            <a:endParaRPr lang="en-US" sz="2400" dirty="0">
              <a:cs typeface="Courier New" panose="02070309020205020404" pitchFamily="49" charset="0"/>
            </a:endParaRPr>
          </a:p>
          <a:p>
            <a:pPr marL="457200" indent="-457200">
              <a:buFont typeface="+mj-lt"/>
              <a:buAutoNum type="arabicPeriod" startAt="9"/>
            </a:pPr>
            <a:r>
              <a:rPr lang="en-US" sz="2400" b="1" dirty="0" err="1">
                <a:cs typeface="Courier New" panose="02070309020205020404" pitchFamily="49" charset="0"/>
              </a:rPr>
              <a:t>sirius_perform_write</a:t>
            </a:r>
            <a:endParaRPr lang="en-US" sz="2400" b="1" dirty="0">
              <a:cs typeface="Courier New" panose="02070309020205020404" pitchFamily="49" charset="0"/>
            </a:endParaRPr>
          </a:p>
          <a:p>
            <a:pPr marL="457200" indent="-457200">
              <a:buFont typeface="+mj-lt"/>
              <a:buAutoNum type="arabicPeriod" startAt="9"/>
            </a:pPr>
            <a:r>
              <a:rPr lang="en-US" sz="2400" b="1" dirty="0" err="1">
                <a:cs typeface="Courier New" panose="02070309020205020404" pitchFamily="49" charset="0"/>
              </a:rPr>
              <a:t>sirius_perform_read</a:t>
            </a:r>
            <a:r>
              <a:rPr lang="en-US" sz="2400" b="1" dirty="0">
                <a:cs typeface="Courier New" panose="02070309020205020404" pitchFamily="49" charset="0"/>
              </a:rPr>
              <a:t>  </a:t>
            </a:r>
            <a:r>
              <a:rPr lang="en-US" sz="2400" b="1" dirty="0" smtClean="0">
                <a:cs typeface="Courier New" panose="02070309020205020404" pitchFamily="49" charset="0"/>
              </a:rPr>
              <a:t>                            </a:t>
            </a:r>
            <a:r>
              <a:rPr lang="en-US" sz="2400" b="1" dirty="0">
                <a:cs typeface="Courier New" panose="02070309020205020404" pitchFamily="49" charset="0"/>
              </a:rPr>
              <a:t>-</a:t>
            </a:r>
            <a:r>
              <a:rPr lang="en-US" sz="2400" dirty="0">
                <a:latin typeface="Courier New" panose="02070309020205020404" pitchFamily="49" charset="0"/>
                <a:cs typeface="Courier New" panose="02070309020205020404" pitchFamily="49" charset="0"/>
              </a:rPr>
              <a:t>deadline, </a:t>
            </a:r>
            <a:r>
              <a:rPr lang="en-US" sz="2400" dirty="0" smtClean="0">
                <a:latin typeface="Courier New" panose="02070309020205020404" pitchFamily="49" charset="0"/>
                <a:cs typeface="Courier New" panose="02070309020205020404" pitchFamily="49" charset="0"/>
              </a:rPr>
              <a:t>fuzziness</a:t>
            </a:r>
            <a:endParaRPr lang="en-US" sz="2400" dirty="0">
              <a:latin typeface="Courier New" panose="02070309020205020404" pitchFamily="49" charset="0"/>
              <a:cs typeface="Courier New" panose="02070309020205020404" pitchFamily="49" charset="0"/>
            </a:endParaRPr>
          </a:p>
        </p:txBody>
      </p:sp>
      <p:sp>
        <p:nvSpPr>
          <p:cNvPr id="4" name="Rectangle 3"/>
          <p:cNvSpPr/>
          <p:nvPr/>
        </p:nvSpPr>
        <p:spPr>
          <a:xfrm>
            <a:off x="690965" y="5544923"/>
            <a:ext cx="11025753" cy="830997"/>
          </a:xfrm>
          <a:prstGeom prst="rect">
            <a:avLst/>
          </a:prstGeom>
        </p:spPr>
        <p:txBody>
          <a:bodyPr wrap="square">
            <a:spAutoFit/>
          </a:bodyPr>
          <a:lstStyle/>
          <a:p>
            <a:r>
              <a:rPr lang="en-US" sz="2400" b="1" dirty="0" smtClean="0">
                <a:solidFill>
                  <a:srgbClr val="325AA3"/>
                </a:solidFill>
                <a:cs typeface="Courier New" panose="02070309020205020404" pitchFamily="49" charset="0"/>
              </a:rPr>
              <a:t>How </a:t>
            </a:r>
            <a:r>
              <a:rPr lang="en-US" sz="2400" b="1" dirty="0">
                <a:solidFill>
                  <a:srgbClr val="325AA3"/>
                </a:solidFill>
                <a:cs typeface="Courier New" panose="02070309020205020404" pitchFamily="49" charset="0"/>
              </a:rPr>
              <a:t>does the system reassemble the pieces after the data has been refactored?</a:t>
            </a:r>
          </a:p>
          <a:p>
            <a:r>
              <a:rPr lang="en-US" sz="2400" b="1" dirty="0">
                <a:solidFill>
                  <a:srgbClr val="325AA3"/>
                </a:solidFill>
                <a:cs typeface="Courier New" panose="02070309020205020404" pitchFamily="49" charset="0"/>
              </a:rPr>
              <a:t>Re-factoring might mean combing different data chunks together, and this takes time!</a:t>
            </a:r>
          </a:p>
        </p:txBody>
      </p:sp>
    </p:spTree>
    <p:extLst>
      <p:ext uri="{BB962C8B-B14F-4D97-AF65-F5344CB8AC3E}">
        <p14:creationId xmlns:p14="http://schemas.microsoft.com/office/powerpoint/2010/main" val="2747414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predictable performance</a:t>
            </a:r>
            <a:endParaRPr lang="en-US" dirty="0" smtClean="0">
              <a:solidFill>
                <a:schemeClr val="accent1">
                  <a:lumMod val="40000"/>
                  <a:lumOff val="60000"/>
                </a:schemeClr>
              </a:solidFill>
            </a:endParaRPr>
          </a:p>
          <a:p>
            <a:endParaRPr lang="en-US" dirty="0" smtClean="0"/>
          </a:p>
          <a:p>
            <a:endParaRPr lang="en-US" dirty="0"/>
          </a:p>
        </p:txBody>
      </p:sp>
      <p:pic>
        <p:nvPicPr>
          <p:cNvPr id="5" name="Picture 4"/>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2511697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New techniques for “Data Intensive Science”</a:t>
            </a:r>
            <a:endParaRPr lang="en-US" sz="4000" dirty="0"/>
          </a:p>
        </p:txBody>
      </p:sp>
      <p:sp>
        <p:nvSpPr>
          <p:cNvPr id="6" name="Content Placeholder 5"/>
          <p:cNvSpPr>
            <a:spLocks noGrp="1"/>
          </p:cNvSpPr>
          <p:nvPr>
            <p:ph idx="4294967295"/>
          </p:nvPr>
        </p:nvSpPr>
        <p:spPr/>
        <p:txBody>
          <a:bodyPr>
            <a:normAutofit fontScale="92500" lnSpcReduction="20000"/>
          </a:bodyPr>
          <a:lstStyle/>
          <a:p>
            <a:pPr marL="0" indent="-49212">
              <a:buNone/>
            </a:pPr>
            <a:r>
              <a:rPr lang="en-US" sz="3000" b="1" dirty="0" smtClean="0">
                <a:solidFill>
                  <a:srgbClr val="C00000"/>
                </a:solidFill>
              </a:rPr>
              <a:t>AUDITOR</a:t>
            </a:r>
            <a:r>
              <a:rPr lang="en-US" sz="3000" dirty="0" smtClean="0"/>
              <a:t>: An additional “simulation” whose purpose is to monitor the fine scale simulation and initiate appropriate actions when anomalies are detected</a:t>
            </a:r>
          </a:p>
          <a:p>
            <a:pPr marL="0" indent="-49212">
              <a:buNone/>
            </a:pPr>
            <a:r>
              <a:rPr lang="en-US" sz="2900" dirty="0" smtClean="0"/>
              <a:t>Examples</a:t>
            </a:r>
            <a:endParaRPr lang="en-US" sz="2900" dirty="0"/>
          </a:p>
          <a:p>
            <a:pPr marL="407988" indent="-457200"/>
            <a:r>
              <a:rPr lang="en-US" dirty="0" smtClean="0"/>
              <a:t>Trigger a: checkpoint, roll-back, local change in a function, …</a:t>
            </a:r>
          </a:p>
          <a:p>
            <a:pPr marL="407988" indent="-457200"/>
            <a:r>
              <a:rPr lang="en-US" dirty="0" smtClean="0"/>
              <a:t>Not confined to stability issues because it will always reset</a:t>
            </a:r>
          </a:p>
          <a:p>
            <a:pPr marL="407988" indent="-457200"/>
            <a:r>
              <a:rPr lang="en-US" dirty="0" smtClean="0"/>
              <a:t>Can allow data regeneration cheaply</a:t>
            </a:r>
          </a:p>
          <a:p>
            <a:pPr marL="0" indent="0">
              <a:buNone/>
            </a:pPr>
            <a:r>
              <a:rPr lang="en-US" sz="3000" b="1" dirty="0">
                <a:solidFill>
                  <a:srgbClr val="0070C0"/>
                </a:solidFill>
              </a:rPr>
              <a:t>Basic quantities in Information Theory</a:t>
            </a:r>
            <a:endParaRPr lang="en-US" sz="3000" b="1" dirty="0" smtClean="0">
              <a:solidFill>
                <a:srgbClr val="0070C0"/>
              </a:solidFill>
            </a:endParaRPr>
          </a:p>
          <a:p>
            <a:r>
              <a:rPr lang="en-US" dirty="0"/>
              <a:t>Data stream S and for x </a:t>
            </a:r>
            <a:r>
              <a:rPr lang="en-US" dirty="0">
                <a:latin typeface="Cambria Math" panose="02040503050406030204" pitchFamily="18" charset="0"/>
                <a:ea typeface="Cambria Math" panose="02040503050406030204" pitchFamily="18" charset="0"/>
              </a:rPr>
              <a:t>∈ S </a:t>
            </a:r>
            <a:r>
              <a:rPr lang="en-US" dirty="0" smtClean="0">
                <a:latin typeface="Cambria Math" panose="02040503050406030204" pitchFamily="18" charset="0"/>
                <a:ea typeface="Cambria Math" panose="02040503050406030204" pitchFamily="18" charset="0"/>
              </a:rPr>
              <a:t>                   let </a:t>
            </a:r>
            <a:r>
              <a:rPr lang="en-US" dirty="0" err="1" smtClean="0">
                <a:latin typeface="Cambria Math" panose="02040503050406030204" pitchFamily="18" charset="0"/>
                <a:ea typeface="Cambria Math" panose="02040503050406030204" pitchFamily="18" charset="0"/>
              </a:rPr>
              <a:t>P</a:t>
            </a:r>
            <a:r>
              <a:rPr lang="en-US" baseline="-25000" dirty="0" err="1" smtClean="0">
                <a:latin typeface="Cambria Math" panose="02040503050406030204" pitchFamily="18" charset="0"/>
                <a:ea typeface="Cambria Math" panose="02040503050406030204" pitchFamily="18" charset="0"/>
              </a:rPr>
              <a:t>r</a:t>
            </a:r>
            <a:r>
              <a:rPr lang="en-US" dirty="0" smtClean="0">
                <a:latin typeface="Cambria Math" panose="02040503050406030204" pitchFamily="18" charset="0"/>
                <a:ea typeface="Cambria Math" panose="02040503050406030204" pitchFamily="18" charset="0"/>
              </a:rPr>
              <a:t>(X=x</a:t>
            </a:r>
            <a:r>
              <a:rPr lang="en-US" dirty="0">
                <a:latin typeface="Cambria Math" panose="02040503050406030204" pitchFamily="18" charset="0"/>
                <a:ea typeface="Cambria Math" panose="02040503050406030204" pitchFamily="18" charset="0"/>
              </a:rPr>
              <a:t>) = </a:t>
            </a:r>
            <a:r>
              <a:rPr lang="en-US" dirty="0" err="1">
                <a:latin typeface="Cambria Math" panose="02040503050406030204" pitchFamily="18" charset="0"/>
                <a:ea typeface="Cambria Math" panose="02040503050406030204" pitchFamily="18" charset="0"/>
              </a:rPr>
              <a:t>p</a:t>
            </a:r>
            <a:r>
              <a:rPr lang="en-US" baseline="-25000" dirty="0" err="1">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 ∈ [0,1]</a:t>
            </a:r>
            <a:endParaRPr lang="en-US" dirty="0"/>
          </a:p>
          <a:p>
            <a:r>
              <a:rPr lang="en-US" dirty="0"/>
              <a:t>Shannon Information </a:t>
            </a:r>
            <a:r>
              <a:rPr lang="en-US" dirty="0" smtClean="0"/>
              <a:t>Content:                   h(x</a:t>
            </a:r>
            <a:r>
              <a:rPr lang="en-US" dirty="0"/>
              <a:t>) = - log</a:t>
            </a:r>
            <a:r>
              <a:rPr lang="en-US" baseline="-25000" dirty="0">
                <a:latin typeface="Cambria Math" panose="02040503050406030204" pitchFamily="18" charset="0"/>
                <a:ea typeface="Cambria Math" panose="02040503050406030204" pitchFamily="18" charset="0"/>
              </a:rPr>
              <a:t>2</a:t>
            </a:r>
            <a:r>
              <a:rPr lang="en-US" dirty="0"/>
              <a:t>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dirty="0" smtClean="0"/>
              <a:t>Entropy                                                           H(S</a:t>
            </a:r>
            <a:r>
              <a:rPr lang="en-US" dirty="0"/>
              <a:t>) = - </a:t>
            </a:r>
            <a:r>
              <a:rPr lang="el-GR" dirty="0">
                <a:latin typeface="Cambria Math" panose="02040503050406030204" pitchFamily="18" charset="0"/>
                <a:ea typeface="Cambria Math" panose="02040503050406030204" pitchFamily="18" charset="0"/>
              </a:rPr>
              <a:t>Σ</a:t>
            </a:r>
            <a:r>
              <a:rPr lang="en-US" dirty="0">
                <a:latin typeface="Cambria Math" panose="02040503050406030204" pitchFamily="18" charset="0"/>
                <a:ea typeface="Cambria Math" panose="02040503050406030204" pitchFamily="18" charset="0"/>
              </a:rPr>
              <a:t> </a:t>
            </a:r>
            <a:r>
              <a:rPr lang="en-US" dirty="0" err="1"/>
              <a:t>p</a:t>
            </a:r>
            <a:r>
              <a:rPr lang="en-US" baseline="-25000" dirty="0" err="1">
                <a:latin typeface="Cambria Math" panose="02040503050406030204" pitchFamily="18" charset="0"/>
                <a:ea typeface="Cambria Math" panose="02040503050406030204" pitchFamily="18" charset="0"/>
              </a:rPr>
              <a:t>x</a:t>
            </a:r>
            <a:r>
              <a:rPr lang="en-US" baseline="-25000" dirty="0">
                <a:latin typeface="Cambria Math" panose="02040503050406030204" pitchFamily="18" charset="0"/>
                <a:ea typeface="Cambria Math" panose="02040503050406030204" pitchFamily="18" charset="0"/>
              </a:rPr>
              <a:t> </a:t>
            </a:r>
            <a:r>
              <a:rPr lang="en-US" dirty="0"/>
              <a:t> log</a:t>
            </a:r>
            <a:r>
              <a:rPr lang="en-US" baseline="-25000" dirty="0">
                <a:latin typeface="Cambria Math" panose="02040503050406030204" pitchFamily="18" charset="0"/>
                <a:ea typeface="Cambria Math" panose="02040503050406030204" pitchFamily="18" charset="0"/>
              </a:rPr>
              <a:t>2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sz="3000" b="1" dirty="0">
                <a:solidFill>
                  <a:srgbClr val="C00000"/>
                </a:solidFill>
              </a:rPr>
              <a:t>Noisy/random data has HIGH ENTROPY</a:t>
            </a:r>
          </a:p>
          <a:p>
            <a:pPr marL="407988" indent="-457200"/>
            <a:endParaRPr lang="en-US" dirty="0"/>
          </a:p>
        </p:txBody>
      </p:sp>
    </p:spTree>
    <p:extLst>
      <p:ext uri="{BB962C8B-B14F-4D97-AF65-F5344CB8AC3E}">
        <p14:creationId xmlns:p14="http://schemas.microsoft.com/office/powerpoint/2010/main" val="545489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practices of today</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Want to write data every n</a:t>
            </a:r>
            <a:r>
              <a:rPr lang="en-US" baseline="30000" dirty="0" smtClean="0"/>
              <a:t>th</a:t>
            </a:r>
            <a:r>
              <a:rPr lang="en-US" dirty="0" smtClean="0"/>
              <a:t> timestep</a:t>
            </a:r>
          </a:p>
          <a:p>
            <a:pPr lvl="1"/>
            <a:r>
              <a:rPr lang="en-US" dirty="0" smtClean="0"/>
              <a:t>Because of the Storage and I/O requirements</a:t>
            </a:r>
            <a:br>
              <a:rPr lang="en-US" dirty="0" smtClean="0"/>
            </a:br>
            <a:r>
              <a:rPr lang="en-US" dirty="0" smtClean="0"/>
              <a:t>users are forced to writing less</a:t>
            </a:r>
          </a:p>
          <a:p>
            <a:r>
              <a:rPr lang="en-US" dirty="0" smtClean="0"/>
              <a:t>Common practice is to write data at every</a:t>
            </a:r>
            <a:br>
              <a:rPr lang="en-US" dirty="0" smtClean="0"/>
            </a:br>
            <a:r>
              <a:rPr lang="en-US" dirty="0" err="1" smtClean="0"/>
              <a:t>m</a:t>
            </a:r>
            <a:r>
              <a:rPr lang="en-US" baseline="30000" dirty="0" err="1" smtClean="0"/>
              <a:t>th</a:t>
            </a:r>
            <a:r>
              <a:rPr lang="en-US" dirty="0" smtClean="0"/>
              <a:t> timestep, stride = M</a:t>
            </a:r>
          </a:p>
          <a:p>
            <a:r>
              <a:rPr lang="en-US" dirty="0" smtClean="0"/>
              <a:t>If the users reconstruct their data, u(t), at</a:t>
            </a:r>
            <a:br>
              <a:rPr lang="en-US" dirty="0" smtClean="0"/>
            </a:br>
            <a:r>
              <a:rPr lang="en-US" dirty="0" smtClean="0"/>
              <a:t>the </a:t>
            </a:r>
            <a:r>
              <a:rPr lang="en-US" dirty="0"/>
              <a:t>n</a:t>
            </a:r>
            <a:r>
              <a:rPr lang="en-US" baseline="30000" dirty="0"/>
              <a:t>th </a:t>
            </a:r>
            <a:r>
              <a:rPr lang="en-US" baseline="30000" dirty="0" smtClean="0"/>
              <a:t> </a:t>
            </a:r>
            <a:r>
              <a:rPr lang="en-US" dirty="0" smtClean="0"/>
              <a:t>timestep, they need to interpolate</a:t>
            </a:r>
            <a:br>
              <a:rPr lang="en-US" dirty="0" smtClean="0"/>
            </a:br>
            <a:r>
              <a:rPr lang="en-US" dirty="0" smtClean="0"/>
              <a:t>between the neighboring </a:t>
            </a:r>
            <a:r>
              <a:rPr lang="en-US" dirty="0" err="1" smtClean="0"/>
              <a:t>timesteps</a:t>
            </a:r>
            <a:endParaRPr lang="en-US" dirty="0"/>
          </a:p>
          <a:p>
            <a:pPr lvl="1"/>
            <a:r>
              <a:rPr lang="el-GR" dirty="0" smtClean="0">
                <a:latin typeface="Cambria Math" panose="02040503050406030204" pitchFamily="18" charset="0"/>
                <a:ea typeface="Cambria Math" panose="02040503050406030204" pitchFamily="18" charset="0"/>
              </a:rPr>
              <a:t>Φ</a:t>
            </a:r>
            <a:r>
              <a:rPr lang="en-US" baseline="-25000" dirty="0" smtClean="0">
                <a:ea typeface="Cambria Math" panose="02040503050406030204" pitchFamily="18" charset="0"/>
              </a:rPr>
              <a:t>M</a:t>
            </a:r>
            <a:r>
              <a:rPr lang="en-US" dirty="0" smtClean="0">
                <a:ea typeface="Cambria Math" panose="02040503050406030204" pitchFamily="18" charset="0"/>
              </a:rPr>
              <a:t>(u) = interpolant on coarser grid (stride M), reduce storage my 1/M</a:t>
            </a:r>
          </a:p>
          <a:p>
            <a:r>
              <a:rPr lang="en-US" dirty="0" smtClean="0"/>
              <a:t>Assume (C=constant depending on the complexity of the data)</a:t>
            </a:r>
          </a:p>
          <a:p>
            <a:pPr lvl="1"/>
            <a:r>
              <a:rPr lang="en-US" dirty="0"/>
              <a:t>O</a:t>
            </a:r>
            <a:r>
              <a:rPr lang="en-US" dirty="0" smtClean="0"/>
              <a:t>riginal storage cost = 32*N bits (floats)</a:t>
            </a:r>
          </a:p>
          <a:p>
            <a:pPr lvl="1"/>
            <a:r>
              <a:rPr lang="en-US" dirty="0" smtClean="0"/>
              <a:t>New storage cost = 32*N/M bits + { 23 – log</a:t>
            </a:r>
            <a:r>
              <a:rPr lang="en-US" baseline="-25000" dirty="0" smtClean="0"/>
              <a:t>2</a:t>
            </a:r>
            <a:r>
              <a:rPr lang="en-US" dirty="0" smtClean="0"/>
              <a:t> (C M</a:t>
            </a:r>
            <a:r>
              <a:rPr lang="en-US" baseline="30000" dirty="0" smtClean="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)}N    </a:t>
            </a:r>
          </a:p>
          <a:p>
            <a:pPr lvl="1"/>
            <a:r>
              <a:rPr lang="en-US" dirty="0" smtClean="0"/>
              <a:t>Ratio = (1/M – 1/16 </a:t>
            </a:r>
            <a:r>
              <a:rPr lang="en-US" dirty="0"/>
              <a:t> log</a:t>
            </a:r>
            <a:r>
              <a:rPr lang="en-US" baseline="-25000" dirty="0"/>
              <a:t>2</a:t>
            </a:r>
            <a:r>
              <a:rPr lang="en-US" dirty="0"/>
              <a:t> </a:t>
            </a:r>
            <a:r>
              <a:rPr lang="en-US" dirty="0" smtClean="0"/>
              <a:t>M) – 1/16 </a:t>
            </a:r>
            <a:r>
              <a:rPr lang="en-US" dirty="0"/>
              <a:t> log</a:t>
            </a:r>
            <a:r>
              <a:rPr lang="en-US" baseline="-25000" dirty="0"/>
              <a:t>2</a:t>
            </a:r>
            <a:r>
              <a:rPr lang="en-US" dirty="0"/>
              <a:t> </a:t>
            </a:r>
            <a:r>
              <a:rPr lang="el-GR" dirty="0">
                <a:latin typeface="Cambria Math" panose="02040503050406030204" pitchFamily="18" charset="0"/>
                <a:ea typeface="Cambria Math" panose="02040503050406030204" pitchFamily="18" charset="0"/>
              </a:rPr>
              <a:t>Δ</a:t>
            </a:r>
            <a:r>
              <a:rPr lang="en-US" dirty="0" smtClean="0"/>
              <a:t>t + constant</a:t>
            </a:r>
            <a:endParaRPr lang="en-US" dirty="0"/>
          </a:p>
        </p:txBody>
      </p:sp>
      <p:pic>
        <p:nvPicPr>
          <p:cNvPr id="24" name="Picture 2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93114" y="905256"/>
            <a:ext cx="4584420" cy="3099565"/>
          </a:xfrm>
          <a:prstGeom prst="rect">
            <a:avLst/>
          </a:prstGeom>
        </p:spPr>
      </p:pic>
      <mc:AlternateContent xmlns:mc="http://schemas.openxmlformats.org/markup-compatibility/2006" xmlns:p14="http://schemas.microsoft.com/office/powerpoint/2010/main">
        <mc:Choice Requires="p14">
          <p:contentPart p14:bwMode="auto" r:id="rId4">
            <p14:nvContentPartPr>
              <p14:cNvPr id="19" name="Ink 18"/>
              <p14:cNvContentPartPr/>
              <p14:nvPr/>
            </p14:nvContentPartPr>
            <p14:xfrm>
              <a:off x="0" y="0"/>
              <a:ext cx="0" cy="0"/>
            </p14:xfrm>
          </p:contentPart>
        </mc:Choice>
        <mc:Fallback xmlns="">
          <p:pic>
            <p:nvPicPr>
              <p:cNvPr id="19" name="Ink 18"/>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p14:cNvContentPartPr/>
              <p14:nvPr/>
            </p14:nvContentPartPr>
            <p14:xfrm>
              <a:off x="0" y="0"/>
              <a:ext cx="0" cy="0"/>
            </p14:xfrm>
          </p:contentPart>
        </mc:Choice>
        <mc:Fallback xmlns="">
          <p:pic>
            <p:nvPicPr>
              <p:cNvPr id="20" name="Ink 19"/>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p14:cNvContentPartPr/>
              <p14:nvPr/>
            </p14:nvContentPartPr>
            <p14:xfrm>
              <a:off x="11694974" y="2811413"/>
              <a:ext cx="548640" cy="170640"/>
            </p14:xfrm>
          </p:contentPart>
        </mc:Choice>
        <mc:Fallback xmlns="">
          <p:pic>
            <p:nvPicPr>
              <p:cNvPr id="22" name="Ink 21"/>
              <p:cNvPicPr/>
              <p:nvPr/>
            </p:nvPicPr>
            <p:blipFill>
              <a:blip r:embed="rId7"/>
              <a:stretch>
                <a:fillRect/>
              </a:stretch>
            </p:blipFill>
            <p:spPr>
              <a:xfrm>
                <a:off x="11676974" y="2793413"/>
                <a:ext cx="584640" cy="206640"/>
              </a:xfrm>
              <a:prstGeom prst="rect">
                <a:avLst/>
              </a:prstGeom>
            </p:spPr>
          </p:pic>
        </mc:Fallback>
      </mc:AlternateContent>
      <p:cxnSp>
        <p:nvCxnSpPr>
          <p:cNvPr id="29" name="Straight Arrow Connector 28"/>
          <p:cNvCxnSpPr/>
          <p:nvPr/>
        </p:nvCxnSpPr>
        <p:spPr>
          <a:xfrm flipH="1">
            <a:off x="9290304" y="716890"/>
            <a:ext cx="358445" cy="746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92870" y="408548"/>
            <a:ext cx="2037417" cy="369332"/>
          </a:xfrm>
          <a:prstGeom prst="rect">
            <a:avLst/>
          </a:prstGeom>
          <a:noFill/>
        </p:spPr>
        <p:txBody>
          <a:bodyPr wrap="none" rtlCol="0">
            <a:spAutoFit/>
          </a:bodyPr>
          <a:lstStyle/>
          <a:p>
            <a:r>
              <a:rPr lang="en-US" dirty="0" smtClean="0"/>
              <a:t>Linear interpolation</a:t>
            </a:r>
            <a:endParaRPr lang="en-US" dirty="0"/>
          </a:p>
        </p:txBody>
      </p:sp>
      <p:sp>
        <p:nvSpPr>
          <p:cNvPr id="4" name="TextBox 3"/>
          <p:cNvSpPr txBox="1"/>
          <p:nvPr/>
        </p:nvSpPr>
        <p:spPr>
          <a:xfrm>
            <a:off x="7332711" y="2982053"/>
            <a:ext cx="4352217" cy="369332"/>
          </a:xfrm>
          <a:prstGeom prst="rect">
            <a:avLst/>
          </a:prstGeom>
          <a:noFill/>
        </p:spPr>
        <p:txBody>
          <a:bodyPr wrap="none" rtlCol="0">
            <a:spAutoFit/>
          </a:bodyPr>
          <a:lstStyle/>
          <a:p>
            <a:r>
              <a:rPr lang="en-US" dirty="0"/>
              <a:t>u</a:t>
            </a:r>
            <a:r>
              <a:rPr lang="en-US" dirty="0" smtClean="0"/>
              <a:t>-</a:t>
            </a:r>
            <a:r>
              <a:rPr lang="el-GR" dirty="0" smtClean="0">
                <a:latin typeface="Cambria Math" panose="02040503050406030204" pitchFamily="18" charset="0"/>
                <a:ea typeface="Cambria Math" panose="02040503050406030204" pitchFamily="18" charset="0"/>
              </a:rPr>
              <a:t>ϕ</a:t>
            </a:r>
            <a:r>
              <a:rPr lang="en-US" baseline="-25000" dirty="0"/>
              <a:t>M</a:t>
            </a:r>
            <a:r>
              <a:rPr lang="en-US" dirty="0" smtClean="0"/>
              <a:t>(u) = O(M</a:t>
            </a:r>
            <a:r>
              <a:rPr lang="en-US" baseline="30000" dirty="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 : 2</a:t>
            </a:r>
            <a:r>
              <a:rPr lang="en-US" baseline="30000" dirty="0" smtClean="0"/>
              <a:t>nd</a:t>
            </a:r>
            <a:r>
              <a:rPr lang="en-US" dirty="0" smtClean="0"/>
              <a:t> order interpolation</a:t>
            </a:r>
            <a:endParaRPr lang="en-US" dirty="0"/>
          </a:p>
        </p:txBody>
      </p:sp>
      <p:sp>
        <p:nvSpPr>
          <p:cNvPr id="5" name="TextBox 4"/>
          <p:cNvSpPr txBox="1"/>
          <p:nvPr/>
        </p:nvSpPr>
        <p:spPr>
          <a:xfrm>
            <a:off x="8281713" y="4877503"/>
            <a:ext cx="3687581" cy="646331"/>
          </a:xfrm>
          <a:prstGeom prst="rect">
            <a:avLst/>
          </a:prstGeom>
          <a:noFill/>
        </p:spPr>
        <p:txBody>
          <a:bodyPr wrap="square" rtlCol="0">
            <a:spAutoFit/>
          </a:bodyPr>
          <a:lstStyle/>
          <a:p>
            <a:r>
              <a:rPr lang="en-US" dirty="0" smtClean="0">
                <a:solidFill>
                  <a:srgbClr val="FF0000"/>
                </a:solidFill>
              </a:rPr>
              <a:t>Cost to store </a:t>
            </a:r>
            <a:r>
              <a:rPr lang="el-GR" dirty="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 </a:t>
            </a:r>
            <a:r>
              <a:rPr lang="en-US" dirty="0" smtClean="0">
                <a:solidFill>
                  <a:srgbClr val="FF0000"/>
                </a:solidFill>
              </a:rPr>
              <a:t> + </a:t>
            </a:r>
            <a:br>
              <a:rPr lang="en-US" dirty="0" smtClean="0">
                <a:solidFill>
                  <a:srgbClr val="FF0000"/>
                </a:solidFill>
              </a:rPr>
            </a:br>
            <a:r>
              <a:rPr lang="en-US" dirty="0" smtClean="0">
                <a:solidFill>
                  <a:srgbClr val="FF0000"/>
                </a:solidFill>
              </a:rPr>
              <a:t>Cost </a:t>
            </a:r>
            <a:r>
              <a:rPr lang="en-US" dirty="0">
                <a:solidFill>
                  <a:srgbClr val="FF0000"/>
                </a:solidFill>
              </a:rPr>
              <a:t>to </a:t>
            </a:r>
            <a:r>
              <a:rPr lang="en-US" dirty="0" smtClean="0">
                <a:solidFill>
                  <a:srgbClr val="FF0000"/>
                </a:solidFill>
              </a:rPr>
              <a:t>store mantissa of u- </a:t>
            </a:r>
            <a:r>
              <a:rPr lang="el-GR" dirty="0" smtClean="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a:t>
            </a:r>
            <a:r>
              <a:rPr lang="en-US" dirty="0" smtClean="0">
                <a:solidFill>
                  <a:srgbClr val="FF0000"/>
                </a:solidFill>
              </a:rPr>
              <a:t>(u)</a:t>
            </a:r>
            <a:endParaRPr lang="en-US" dirty="0">
              <a:solidFill>
                <a:srgbClr val="FF0000"/>
              </a:solidFill>
            </a:endParaRPr>
          </a:p>
        </p:txBody>
      </p:sp>
    </p:spTree>
    <p:extLst>
      <p:ext uri="{BB962C8B-B14F-4D97-AF65-F5344CB8AC3E}">
        <p14:creationId xmlns:p14="http://schemas.microsoft.com/office/powerpoint/2010/main" val="2303647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60854" y="3249226"/>
            <a:ext cx="5203247" cy="3113011"/>
          </a:xfrm>
          <a:prstGeom prst="rect">
            <a:avLst/>
          </a:prstGeom>
        </p:spPr>
      </p:pic>
      <p:sp>
        <p:nvSpPr>
          <p:cNvPr id="2" name="Title 1"/>
          <p:cNvSpPr>
            <a:spLocks noGrp="1"/>
          </p:cNvSpPr>
          <p:nvPr>
            <p:ph type="title"/>
          </p:nvPr>
        </p:nvSpPr>
        <p:spPr>
          <a:xfrm>
            <a:off x="838200" y="118237"/>
            <a:ext cx="10829544" cy="787019"/>
          </a:xfrm>
        </p:spPr>
        <p:txBody>
          <a:bodyPr>
            <a:noAutofit/>
          </a:bodyPr>
          <a:lstStyle/>
          <a:p>
            <a:r>
              <a:rPr lang="en-US" sz="4000" dirty="0" smtClean="0"/>
              <a:t>Compression with an interpolation auditor</a:t>
            </a:r>
            <a:endParaRPr lang="en-US" sz="4000" dirty="0"/>
          </a:p>
        </p:txBody>
      </p:sp>
      <p:sp>
        <p:nvSpPr>
          <p:cNvPr id="3" name="Content Placeholder 2"/>
          <p:cNvSpPr>
            <a:spLocks noGrp="1"/>
          </p:cNvSpPr>
          <p:nvPr>
            <p:ph idx="4294967295"/>
          </p:nvPr>
        </p:nvSpPr>
        <p:spPr>
          <a:xfrm>
            <a:off x="838199" y="1261872"/>
            <a:ext cx="7888835" cy="2693601"/>
          </a:xfrm>
        </p:spPr>
        <p:txBody>
          <a:bodyPr>
            <a:normAutofit/>
          </a:bodyPr>
          <a:lstStyle/>
          <a:p>
            <a:r>
              <a:rPr lang="en-US" dirty="0" smtClean="0"/>
              <a:t>Linear interpolation (LA) is the auditor</a:t>
            </a:r>
          </a:p>
          <a:p>
            <a:r>
              <a:rPr lang="en-US" dirty="0" smtClean="0"/>
              <a:t>If we look at 10MB output, with a stride of 5</a:t>
            </a:r>
          </a:p>
          <a:p>
            <a:pPr lvl="1"/>
            <a:r>
              <a:rPr lang="en-US" dirty="0" smtClean="0"/>
              <a:t>Total output = 50MB for 5 steps</a:t>
            </a:r>
          </a:p>
          <a:p>
            <a:pPr lvl="1"/>
            <a:r>
              <a:rPr lang="en-US" dirty="0" smtClean="0"/>
              <a:t>10 MB, if we output 1 step, 43MB “typical lossless compression”, 18MB, using linear auditing but lossless</a:t>
            </a:r>
          </a:p>
          <a:p>
            <a:r>
              <a:rPr lang="en-US" dirty="0" smtClean="0">
                <a:solidFill>
                  <a:srgbClr val="325AA3"/>
                </a:solidFill>
              </a:rPr>
              <a:t>Investigating adaptive techniques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451988" y="905256"/>
            <a:ext cx="3251959" cy="219867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455238770"/>
              </p:ext>
            </p:extLst>
          </p:nvPr>
        </p:nvGraphicFramePr>
        <p:xfrm>
          <a:off x="564883" y="4054721"/>
          <a:ext cx="5922392" cy="2367280"/>
        </p:xfrm>
        <a:graphic>
          <a:graphicData uri="http://schemas.openxmlformats.org/drawingml/2006/table">
            <a:tbl>
              <a:tblPr firstRow="1" bandRow="1">
                <a:tableStyleId>{5C22544A-7EE6-4342-B048-85BDC9FD1C3A}</a:tableStyleId>
              </a:tblPr>
              <a:tblGrid>
                <a:gridCol w="676018">
                  <a:extLst>
                    <a:ext uri="{9D8B030D-6E8A-4147-A177-3AD203B41FA5}">
                      <a16:colId xmlns:a16="http://schemas.microsoft.com/office/drawing/2014/main" val="20000"/>
                    </a:ext>
                  </a:extLst>
                </a:gridCol>
                <a:gridCol w="668366">
                  <a:extLst>
                    <a:ext uri="{9D8B030D-6E8A-4147-A177-3AD203B41FA5}">
                      <a16:colId xmlns:a16="http://schemas.microsoft.com/office/drawing/2014/main" val="20001"/>
                    </a:ext>
                  </a:extLst>
                </a:gridCol>
                <a:gridCol w="1207008">
                  <a:extLst>
                    <a:ext uri="{9D8B030D-6E8A-4147-A177-3AD203B41FA5}">
                      <a16:colId xmlns:a16="http://schemas.microsoft.com/office/drawing/2014/main" val="20002"/>
                    </a:ext>
                  </a:extLst>
                </a:gridCol>
                <a:gridCol w="734332">
                  <a:extLst>
                    <a:ext uri="{9D8B030D-6E8A-4147-A177-3AD203B41FA5}">
                      <a16:colId xmlns:a16="http://schemas.microsoft.com/office/drawing/2014/main" val="20003"/>
                    </a:ext>
                  </a:extLst>
                </a:gridCol>
                <a:gridCol w="1207363">
                  <a:extLst>
                    <a:ext uri="{9D8B030D-6E8A-4147-A177-3AD203B41FA5}">
                      <a16:colId xmlns:a16="http://schemas.microsoft.com/office/drawing/2014/main" val="20004"/>
                    </a:ext>
                  </a:extLst>
                </a:gridCol>
                <a:gridCol w="1429305">
                  <a:extLst>
                    <a:ext uri="{9D8B030D-6E8A-4147-A177-3AD203B41FA5}">
                      <a16:colId xmlns:a16="http://schemas.microsoft.com/office/drawing/2014/main" val="20005"/>
                    </a:ext>
                  </a:extLst>
                </a:gridCol>
              </a:tblGrid>
              <a:tr h="370840">
                <a:tc>
                  <a:txBody>
                    <a:bodyPr/>
                    <a:lstStyle/>
                    <a:p>
                      <a:r>
                        <a:rPr lang="en-US" sz="1400" b="0" dirty="0" smtClean="0">
                          <a:solidFill>
                            <a:schemeClr val="tx1"/>
                          </a:solidFill>
                          <a:latin typeface="Cambria" panose="02040503050406030204" pitchFamily="18" charset="0"/>
                        </a:rPr>
                        <a:t>Stride</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1</a:t>
                      </a:r>
                      <a:r>
                        <a:rPr lang="en-US" sz="1400" b="0" baseline="0" dirty="0" smtClean="0">
                          <a:solidFill>
                            <a:schemeClr val="tx1"/>
                          </a:solidFill>
                          <a:latin typeface="Cambria" panose="02040503050406030204" pitchFamily="18" charset="0"/>
                        </a:rPr>
                        <a:t> step (MB)</a:t>
                      </a:r>
                      <a:endParaRPr lang="en-US" sz="1400" b="0" dirty="0">
                        <a:solidFill>
                          <a:schemeClr val="tx1"/>
                        </a:solidFill>
                        <a:latin typeface="Cambria" panose="02040503050406030204" pitchFamily="18" charset="0"/>
                      </a:endParaRPr>
                    </a:p>
                  </a:txBody>
                  <a:tcPr/>
                </a:tc>
                <a:tc>
                  <a:txBody>
                    <a:bodyPr/>
                    <a:lstStyle/>
                    <a:p>
                      <a:r>
                        <a:rPr lang="en-US" sz="1400" b="0" i="0" dirty="0" smtClean="0">
                          <a:solidFill>
                            <a:schemeClr val="tx1"/>
                          </a:solidFill>
                          <a:latin typeface="Cambria" panose="02040503050406030204" pitchFamily="18" charset="0"/>
                        </a:rPr>
                        <a:t>lossless  compression </a:t>
                      </a:r>
                      <a:r>
                        <a:rPr lang="en-US" sz="1400" b="0" dirty="0" smtClean="0">
                          <a:solidFill>
                            <a:schemeClr val="tx1"/>
                          </a:solidFill>
                          <a:latin typeface="Cambria" panose="02040503050406030204" pitchFamily="18" charset="0"/>
                        </a:rPr>
                        <a:t>(MB)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Linear Audit (MB)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Total Data in</a:t>
                      </a:r>
                      <a:br>
                        <a:rPr lang="en-US" sz="1400" b="0" dirty="0" smtClean="0">
                          <a:solidFill>
                            <a:schemeClr val="tx1"/>
                          </a:solidFill>
                          <a:latin typeface="Cambria" panose="02040503050406030204" pitchFamily="18" charset="0"/>
                        </a:rPr>
                      </a:br>
                      <a:r>
                        <a:rPr lang="en-US" sz="1400" b="0" dirty="0" smtClean="0">
                          <a:solidFill>
                            <a:schemeClr val="tx1"/>
                          </a:solidFill>
                          <a:latin typeface="Cambria" panose="02040503050406030204" pitchFamily="18" charset="0"/>
                        </a:rPr>
                        <a:t> 50 steps</a:t>
                      </a:r>
                      <a:r>
                        <a:rPr lang="en-US" sz="1400" b="0" baseline="0" dirty="0" smtClean="0">
                          <a:solidFill>
                            <a:schemeClr val="tx1"/>
                          </a:solidFill>
                          <a:latin typeface="Cambria" panose="02040503050406030204" pitchFamily="18" charset="0"/>
                        </a:rPr>
                        <a:t>, </a:t>
                      </a:r>
                      <a:r>
                        <a:rPr lang="en-US" sz="1200" b="0" baseline="0" dirty="0" smtClean="0">
                          <a:solidFill>
                            <a:schemeClr val="tx1"/>
                          </a:solidFill>
                          <a:latin typeface="Cambria" panose="02040503050406030204" pitchFamily="18" charset="0"/>
                        </a:rPr>
                        <a:t>typical compression</a:t>
                      </a:r>
                      <a:endParaRPr lang="en-US" sz="1200" b="0" dirty="0" smtClean="0">
                        <a:solidFill>
                          <a:schemeClr val="tx1"/>
                        </a:solidFill>
                        <a:latin typeface="Cambria" panose="02040503050406030204" pitchFamily="18" charset="0"/>
                      </a:endParaRPr>
                    </a:p>
                  </a:txBody>
                  <a:tcPr/>
                </a:tc>
                <a:tc>
                  <a:txBody>
                    <a:bodyPr/>
                    <a:lstStyle/>
                    <a:p>
                      <a:r>
                        <a:rPr lang="en-US" sz="1400" b="1" dirty="0" smtClean="0">
                          <a:solidFill>
                            <a:schemeClr val="tx1"/>
                          </a:solidFill>
                          <a:latin typeface="Cambria" panose="02040503050406030204" pitchFamily="18" charset="0"/>
                        </a:rPr>
                        <a:t>Total</a:t>
                      </a:r>
                      <a:r>
                        <a:rPr lang="en-US" sz="1400" b="1" baseline="0" dirty="0" smtClean="0">
                          <a:solidFill>
                            <a:schemeClr val="tx1"/>
                          </a:solidFill>
                          <a:latin typeface="Cambria" panose="02040503050406030204" pitchFamily="18" charset="0"/>
                        </a:rPr>
                        <a:t> data in 50 steps in LA</a:t>
                      </a:r>
                      <a:endParaRPr lang="en-US" sz="1400" b="1" dirty="0">
                        <a:solidFill>
                          <a:schemeClr val="tx1"/>
                        </a:solidFill>
                        <a:latin typeface="Cambria" panose="02040503050406030204" pitchFamily="18" charset="0"/>
                      </a:endParaRPr>
                    </a:p>
                  </a:txBody>
                  <a:tcPr/>
                </a:tc>
                <a:extLst>
                  <a:ext uri="{0D108BD9-81ED-4DB2-BD59-A6C34878D82A}">
                    <a16:rowId xmlns:a16="http://schemas.microsoft.com/office/drawing/2014/main" val="10000"/>
                  </a:ext>
                </a:extLst>
              </a:tr>
              <a:tr h="370840">
                <a:tc>
                  <a:txBody>
                    <a:bodyPr/>
                    <a:lstStyle/>
                    <a:p>
                      <a:r>
                        <a:rPr lang="en-US" dirty="0" smtClean="0"/>
                        <a:t>5</a:t>
                      </a:r>
                      <a:endParaRPr lang="en-US" dirty="0"/>
                    </a:p>
                  </a:txBody>
                  <a:tcPr/>
                </a:tc>
                <a:tc>
                  <a:txBody>
                    <a:bodyPr/>
                    <a:lstStyle/>
                    <a:p>
                      <a:r>
                        <a:rPr lang="en-US" dirty="0" smtClean="0"/>
                        <a:t>10</a:t>
                      </a:r>
                      <a:endParaRPr lang="en-US" dirty="0"/>
                    </a:p>
                  </a:txBody>
                  <a:tcPr/>
                </a:tc>
                <a:tc>
                  <a:txBody>
                    <a:bodyPr/>
                    <a:lstStyle/>
                    <a:p>
                      <a:r>
                        <a:rPr lang="en-US" dirty="0" smtClean="0"/>
                        <a:t>43</a:t>
                      </a:r>
                      <a:endParaRPr lang="en-US" dirty="0"/>
                    </a:p>
                  </a:txBody>
                  <a:tcPr/>
                </a:tc>
                <a:tc>
                  <a:txBody>
                    <a:bodyPr/>
                    <a:lstStyle/>
                    <a:p>
                      <a:r>
                        <a:rPr lang="en-US" dirty="0" smtClean="0"/>
                        <a:t>18</a:t>
                      </a:r>
                      <a:endParaRPr lang="en-US" dirty="0"/>
                    </a:p>
                  </a:txBody>
                  <a:tcPr/>
                </a:tc>
                <a:tc>
                  <a:txBody>
                    <a:bodyPr/>
                    <a:lstStyle/>
                    <a:p>
                      <a:r>
                        <a:rPr lang="en-US" dirty="0" smtClean="0"/>
                        <a:t>430</a:t>
                      </a:r>
                      <a:endParaRPr lang="en-US" dirty="0"/>
                    </a:p>
                  </a:txBody>
                  <a:tcPr/>
                </a:tc>
                <a:tc>
                  <a:txBody>
                    <a:bodyPr/>
                    <a:lstStyle/>
                    <a:p>
                      <a:r>
                        <a:rPr lang="en-US" b="1" dirty="0" smtClean="0">
                          <a:solidFill>
                            <a:schemeClr val="tx1"/>
                          </a:solidFill>
                        </a:rPr>
                        <a:t>180</a:t>
                      </a:r>
                      <a:endParaRPr lang="en-US" b="1"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85</a:t>
                      </a:r>
                      <a:endParaRPr lang="en-US" dirty="0"/>
                    </a:p>
                  </a:txBody>
                  <a:tcPr/>
                </a:tc>
                <a:tc>
                  <a:txBody>
                    <a:bodyPr/>
                    <a:lstStyle/>
                    <a:p>
                      <a:r>
                        <a:rPr lang="en-US" dirty="0" smtClean="0"/>
                        <a:t>25</a:t>
                      </a:r>
                      <a:endParaRPr lang="en-US" dirty="0"/>
                    </a:p>
                  </a:txBody>
                  <a:tcPr/>
                </a:tc>
                <a:tc>
                  <a:txBody>
                    <a:bodyPr/>
                    <a:lstStyle/>
                    <a:p>
                      <a:r>
                        <a:rPr lang="en-US" dirty="0" smtClean="0"/>
                        <a:t>850</a:t>
                      </a:r>
                      <a:endParaRPr lang="en-US" dirty="0"/>
                    </a:p>
                  </a:txBody>
                  <a:tcPr/>
                </a:tc>
                <a:tc>
                  <a:txBody>
                    <a:bodyPr/>
                    <a:lstStyle/>
                    <a:p>
                      <a:r>
                        <a:rPr lang="en-US" b="1" dirty="0" smtClean="0">
                          <a:solidFill>
                            <a:schemeClr val="tx1"/>
                          </a:solidFill>
                        </a:rPr>
                        <a:t>125</a:t>
                      </a:r>
                      <a:endParaRPr lang="en-US" b="1" dirty="0">
                        <a:solidFill>
                          <a:schemeClr val="tx1"/>
                        </a:solidFill>
                      </a:endParaRPr>
                    </a:p>
                  </a:txBody>
                  <a:tcPr/>
                </a:tc>
                <a:extLst>
                  <a:ext uri="{0D108BD9-81ED-4DB2-BD59-A6C34878D82A}">
                    <a16:rowId xmlns:a16="http://schemas.microsoft.com/office/drawing/2014/main" val="10002"/>
                  </a:ext>
                </a:extLst>
              </a:tr>
              <a:tr h="370840">
                <a:tc>
                  <a:txBody>
                    <a:bodyPr/>
                    <a:lstStyle/>
                    <a:p>
                      <a:r>
                        <a:rPr lang="en-US" dirty="0" smtClean="0"/>
                        <a:t>20</a:t>
                      </a:r>
                      <a:endParaRPr lang="en-US" dirty="0"/>
                    </a:p>
                  </a:txBody>
                  <a:tcPr/>
                </a:tc>
                <a:tc>
                  <a:txBody>
                    <a:bodyPr/>
                    <a:lstStyle/>
                    <a:p>
                      <a:r>
                        <a:rPr lang="en-US" dirty="0" smtClean="0"/>
                        <a:t>10</a:t>
                      </a:r>
                      <a:endParaRPr lang="en-US" dirty="0"/>
                    </a:p>
                  </a:txBody>
                  <a:tcPr/>
                </a:tc>
                <a:tc>
                  <a:txBody>
                    <a:bodyPr/>
                    <a:lstStyle/>
                    <a:p>
                      <a:r>
                        <a:rPr lang="en-US" dirty="0" smtClean="0"/>
                        <a:t>170</a:t>
                      </a:r>
                      <a:endParaRPr lang="en-US" dirty="0"/>
                    </a:p>
                  </a:txBody>
                  <a:tcPr/>
                </a:tc>
                <a:tc>
                  <a:txBody>
                    <a:bodyPr/>
                    <a:lstStyle/>
                    <a:p>
                      <a:r>
                        <a:rPr lang="en-US" dirty="0" smtClean="0"/>
                        <a:t>40</a:t>
                      </a:r>
                      <a:endParaRPr lang="en-US" dirty="0"/>
                    </a:p>
                  </a:txBody>
                  <a:tcPr/>
                </a:tc>
                <a:tc>
                  <a:txBody>
                    <a:bodyPr/>
                    <a:lstStyle/>
                    <a:p>
                      <a:r>
                        <a:rPr lang="en-US" dirty="0" smtClean="0"/>
                        <a:t>1700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dirty="0" smtClean="0"/>
                        <a:t>50</a:t>
                      </a:r>
                      <a:endParaRPr lang="en-US" dirty="0"/>
                    </a:p>
                  </a:txBody>
                  <a:tcPr/>
                </a:tc>
                <a:tc>
                  <a:txBody>
                    <a:bodyPr/>
                    <a:lstStyle/>
                    <a:p>
                      <a:r>
                        <a:rPr lang="en-US" dirty="0" smtClean="0"/>
                        <a:t>10</a:t>
                      </a:r>
                      <a:endParaRPr lang="en-US" dirty="0"/>
                    </a:p>
                  </a:txBody>
                  <a:tcPr/>
                </a:tc>
                <a:tc>
                  <a:txBody>
                    <a:bodyPr/>
                    <a:lstStyle/>
                    <a:p>
                      <a:r>
                        <a:rPr lang="en-US" b="1" dirty="0" smtClean="0"/>
                        <a:t>425</a:t>
                      </a:r>
                      <a:endParaRPr lang="en-US" b="1" dirty="0"/>
                    </a:p>
                  </a:txBody>
                  <a:tcPr/>
                </a:tc>
                <a:tc>
                  <a:txBody>
                    <a:bodyPr/>
                    <a:lstStyle/>
                    <a:p>
                      <a:r>
                        <a:rPr lang="en-US" dirty="0" smtClean="0"/>
                        <a:t>100</a:t>
                      </a:r>
                      <a:endParaRPr lang="en-US" dirty="0"/>
                    </a:p>
                  </a:txBody>
                  <a:tcPr/>
                </a:tc>
                <a:tc>
                  <a:txBody>
                    <a:bodyPr/>
                    <a:lstStyle/>
                    <a:p>
                      <a:r>
                        <a:rPr lang="en-US" dirty="0" smtClean="0"/>
                        <a:t>4250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80786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types of auditors</a:t>
            </a:r>
            <a:endParaRPr lang="en-US" dirty="0"/>
          </a:p>
        </p:txBody>
      </p:sp>
      <p:sp>
        <p:nvSpPr>
          <p:cNvPr id="3" name="Content Placeholder 2"/>
          <p:cNvSpPr>
            <a:spLocks noGrp="1"/>
          </p:cNvSpPr>
          <p:nvPr>
            <p:ph idx="4294967295"/>
          </p:nvPr>
        </p:nvSpPr>
        <p:spPr/>
        <p:txBody>
          <a:bodyPr>
            <a:normAutofit/>
          </a:bodyPr>
          <a:lstStyle/>
          <a:p>
            <a:r>
              <a:rPr lang="en-US" dirty="0" smtClean="0"/>
              <a:t>The key to better auditors is to understand what you are simulating/observing</a:t>
            </a:r>
          </a:p>
          <a:p>
            <a:pPr lvl="1"/>
            <a:r>
              <a:rPr lang="en-US" dirty="0"/>
              <a:t>U</a:t>
            </a:r>
            <a:r>
              <a:rPr lang="en-US" dirty="0" smtClean="0"/>
              <a:t>se a reduce model</a:t>
            </a:r>
          </a:p>
          <a:p>
            <a:pPr lvl="1"/>
            <a:r>
              <a:rPr lang="en-US" dirty="0"/>
              <a:t>U</a:t>
            </a:r>
            <a:r>
              <a:rPr lang="en-US" dirty="0" smtClean="0"/>
              <a:t>se less resolution</a:t>
            </a:r>
          </a:p>
          <a:p>
            <a:pPr lvl="1"/>
            <a:r>
              <a:rPr lang="en-US" dirty="0" smtClean="0"/>
              <a:t>Use a linear equation for short spatial/temporal regions</a:t>
            </a:r>
            <a:endParaRPr lang="en-US" dirty="0"/>
          </a:p>
          <a:p>
            <a:r>
              <a:rPr lang="en-US" dirty="0" smtClean="0"/>
              <a:t>And other ways to refactor</a:t>
            </a:r>
          </a:p>
          <a:p>
            <a:pPr lvl="1"/>
            <a:r>
              <a:rPr lang="en-US" dirty="0"/>
              <a:t>Precision based re-organization</a:t>
            </a:r>
          </a:p>
          <a:p>
            <a:pPr lvl="1"/>
            <a:r>
              <a:rPr lang="en-US" dirty="0" smtClean="0"/>
              <a:t>Frequency </a:t>
            </a:r>
            <a:r>
              <a:rPr lang="en-US" dirty="0"/>
              <a:t>based </a:t>
            </a:r>
            <a:r>
              <a:rPr lang="en-US" dirty="0" smtClean="0"/>
              <a:t>re-organization - Wavelets</a:t>
            </a:r>
            <a:endParaRPr lang="en-US" dirty="0"/>
          </a:p>
          <a:p>
            <a:pPr lvl="1"/>
            <a:r>
              <a:rPr lang="en-US" dirty="0"/>
              <a:t>More knowledgeable auditors</a:t>
            </a:r>
          </a:p>
          <a:p>
            <a:pPr lvl="2"/>
            <a:r>
              <a:rPr lang="en-US" dirty="0"/>
              <a:t>Cost of data re-generation vs. data storage/ retrieval</a:t>
            </a:r>
          </a:p>
          <a:p>
            <a:r>
              <a:rPr lang="en-US" dirty="0" smtClean="0"/>
              <a:t>Storage becomes more than a stream of bytes </a:t>
            </a:r>
          </a:p>
          <a:p>
            <a:pPr lvl="1"/>
            <a:r>
              <a:rPr lang="en-US" dirty="0" smtClean="0"/>
              <a:t>Data + Code + workflow</a:t>
            </a:r>
          </a:p>
        </p:txBody>
      </p:sp>
    </p:spTree>
    <p:extLst>
      <p:ext uri="{BB962C8B-B14F-4D97-AF65-F5344CB8AC3E}">
        <p14:creationId xmlns:p14="http://schemas.microsoft.com/office/powerpoint/2010/main" val="4159158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40 minute presentation: Cover the following</a:t>
            </a:r>
            <a:endParaRPr lang="en-US" dirty="0"/>
          </a:p>
        </p:txBody>
      </p:sp>
      <p:sp>
        <p:nvSpPr>
          <p:cNvPr id="3" name="Content Placeholder 2"/>
          <p:cNvSpPr>
            <a:spLocks noGrp="1"/>
          </p:cNvSpPr>
          <p:nvPr>
            <p:ph idx="4294967295"/>
          </p:nvPr>
        </p:nvSpPr>
        <p:spPr/>
        <p:txBody>
          <a:bodyPr numCol="2">
            <a:normAutofit fontScale="62500" lnSpcReduction="20000"/>
          </a:bodyPr>
          <a:lstStyle/>
          <a:p>
            <a:pPr lvl="0"/>
            <a:r>
              <a:rPr lang="en-US" b="1" dirty="0"/>
              <a:t>The goals of your project and its current status</a:t>
            </a:r>
          </a:p>
          <a:p>
            <a:pPr lvl="1"/>
            <a:r>
              <a:rPr lang="en-US" dirty="0"/>
              <a:t>Do you release your software as open source?</a:t>
            </a:r>
          </a:p>
          <a:p>
            <a:pPr lvl="1"/>
            <a:r>
              <a:rPr lang="en-US" dirty="0"/>
              <a:t>Do you have DOE/NNSA users of your software?</a:t>
            </a:r>
          </a:p>
          <a:p>
            <a:pPr lvl="1"/>
            <a:r>
              <a:rPr lang="en-US" dirty="0"/>
              <a:t>Have facilities, vendors, or ISVs picked up your software?</a:t>
            </a:r>
          </a:p>
          <a:p>
            <a:pPr lvl="1"/>
            <a:r>
              <a:rPr lang="en-US" dirty="0"/>
              <a:t>What is the support model for your software?</a:t>
            </a:r>
          </a:p>
          <a:p>
            <a:pPr lvl="1"/>
            <a:r>
              <a:rPr lang="en-US" dirty="0"/>
              <a:t>Are there any applications in particular that the outcomes of your project are targeting?</a:t>
            </a:r>
          </a:p>
          <a:p>
            <a:pPr lvl="0"/>
            <a:r>
              <a:rPr lang="en-US" dirty="0"/>
              <a:t>The specific ties to identified requirements of the applications, other software components?</a:t>
            </a:r>
          </a:p>
          <a:p>
            <a:pPr lvl="0"/>
            <a:r>
              <a:rPr lang="en-US" dirty="0"/>
              <a:t>Your plan for ensuring that the developed software technologies be mature enough to be part of the software stack on exascale systems expected to be selected in 2019 and installed in 2023?</a:t>
            </a:r>
          </a:p>
          <a:p>
            <a:pPr lvl="0"/>
            <a:r>
              <a:rPr lang="en-US" dirty="0"/>
              <a:t>What do you feel are the key challenges posed and opportunities offered by exascale systems for your specific area?</a:t>
            </a:r>
          </a:p>
          <a:p>
            <a:pPr lvl="0"/>
            <a:r>
              <a:rPr lang="en-US" dirty="0"/>
              <a:t>What is the R&amp;D that you would like to carry out within the ECP?</a:t>
            </a:r>
          </a:p>
          <a:p>
            <a:pPr lvl="0"/>
            <a:r>
              <a:rPr lang="en-US" dirty="0"/>
              <a:t>What research remains for your project’s outcomes to benefit key DOE applications?</a:t>
            </a:r>
          </a:p>
          <a:p>
            <a:pPr lvl="0"/>
            <a:r>
              <a:rPr lang="en-US" dirty="0"/>
              <a:t>How would the proposed activities build on the research you have been carrying out with ASCR Research funding?</a:t>
            </a:r>
          </a:p>
          <a:p>
            <a:pPr lvl="0"/>
            <a:r>
              <a:rPr lang="en-US" dirty="0"/>
              <a:t>What are the proposed activities that you believe would contribute to the ECP?</a:t>
            </a:r>
          </a:p>
          <a:p>
            <a:pPr lvl="0"/>
            <a:r>
              <a:rPr lang="en-US" dirty="0"/>
              <a:t>Your roadmap/timeline for maturing the software technologies and deploying them on exascale platforms, with a few intermediate milestones or decision points (forks in the roadmap). The timeline is of particular importance in selecting what the ECP will include in the development plans. </a:t>
            </a:r>
          </a:p>
          <a:p>
            <a:pPr lvl="0"/>
            <a:r>
              <a:rPr lang="en-US" dirty="0"/>
              <a:t>Highlight your activities that would help DOE exascale apps achieve ECP performance, efficiency and resilience performance goals on 2023 hardware and system architectures </a:t>
            </a:r>
          </a:p>
          <a:p>
            <a:endParaRPr lang="en-US" dirty="0"/>
          </a:p>
        </p:txBody>
      </p:sp>
    </p:spTree>
    <p:extLst>
      <p:ext uri="{BB962C8B-B14F-4D97-AF65-F5344CB8AC3E}">
        <p14:creationId xmlns:p14="http://schemas.microsoft.com/office/powerpoint/2010/main" val="2257744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predictable performance</a:t>
            </a:r>
            <a:endParaRPr lang="en-US" dirty="0" smtClean="0">
              <a:solidFill>
                <a:schemeClr val="accent1">
                  <a:lumMod val="40000"/>
                  <a:lumOff val="60000"/>
                </a:schemeClr>
              </a:solidFill>
            </a:endParaRPr>
          </a:p>
          <a:p>
            <a:endParaRPr lang="en-US" dirty="0" smtClean="0"/>
          </a:p>
          <a:p>
            <a:endParaRPr lang="en-US" dirty="0"/>
          </a:p>
        </p:txBody>
      </p:sp>
      <p:pic>
        <p:nvPicPr>
          <p:cNvPr id="4" name="Picture 3"/>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1375457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Computer science challenges in Data Refactoring</a:t>
            </a:r>
            <a:endParaRPr lang="en-US" sz="3600" dirty="0"/>
          </a:p>
        </p:txBody>
      </p:sp>
      <p:sp>
        <p:nvSpPr>
          <p:cNvPr id="3" name="Content Placeholder 2"/>
          <p:cNvSpPr>
            <a:spLocks noGrp="1"/>
          </p:cNvSpPr>
          <p:nvPr>
            <p:ph idx="4294967295"/>
          </p:nvPr>
        </p:nvSpPr>
        <p:spPr/>
        <p:txBody>
          <a:bodyPr>
            <a:normAutofit/>
          </a:bodyPr>
          <a:lstStyle/>
          <a:p>
            <a:r>
              <a:rPr lang="en-US" dirty="0" smtClean="0"/>
              <a:t>To understand the cost associated with refactoring data, e.g., the CPU cycles, extra memory consumed, and communication.</a:t>
            </a:r>
          </a:p>
          <a:p>
            <a:pPr lvl="1"/>
            <a:r>
              <a:rPr lang="en-US" dirty="0" smtClean="0"/>
              <a:t>For an auditor-like approach</a:t>
            </a:r>
          </a:p>
          <a:p>
            <a:pPr lvl="2"/>
            <a:r>
              <a:rPr lang="en-US" dirty="0" smtClean="0"/>
              <a:t>Where should the auditor run, taking advantage of locality as much as possible? </a:t>
            </a:r>
          </a:p>
          <a:p>
            <a:pPr lvl="2"/>
            <a:r>
              <a:rPr lang="en-US" dirty="0" smtClean="0"/>
              <a:t>How much resources to allocate?</a:t>
            </a:r>
          </a:p>
          <a:p>
            <a:pPr lvl="2"/>
            <a:r>
              <a:rPr lang="en-US" dirty="0" smtClean="0"/>
              <a:t>How will the auditor and the application communicate?</a:t>
            </a:r>
          </a:p>
          <a:p>
            <a:pPr lvl="2"/>
            <a:r>
              <a:rPr lang="en-US" dirty="0" smtClean="0"/>
              <a:t>Most importantly, how do we take both error bound and cost into consideration.</a:t>
            </a:r>
          </a:p>
          <a:p>
            <a:r>
              <a:rPr lang="en-US" dirty="0" smtClean="0"/>
              <a:t>Does the refactoring affect the fidelity of the applications? If so, how much?</a:t>
            </a:r>
          </a:p>
          <a:p>
            <a:r>
              <a:rPr lang="en-US" dirty="0" smtClean="0"/>
              <a:t>After data is refactored, how do we map it to the storage hierarchy? How do we enforce policy?</a:t>
            </a:r>
          </a:p>
        </p:txBody>
      </p:sp>
    </p:spTree>
    <p:extLst>
      <p:ext uri="{BB962C8B-B14F-4D97-AF65-F5344CB8AC3E}">
        <p14:creationId xmlns:p14="http://schemas.microsoft.com/office/powerpoint/2010/main" val="264484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Utility-driven Data Placement</a:t>
            </a:r>
            <a:endParaRPr lang="en-US" dirty="0"/>
          </a:p>
        </p:txBody>
      </p:sp>
      <p:sp>
        <p:nvSpPr>
          <p:cNvPr id="3" name="Content Placeholder 2"/>
          <p:cNvSpPr>
            <a:spLocks noGrp="1"/>
          </p:cNvSpPr>
          <p:nvPr>
            <p:ph idx="4294967295"/>
          </p:nvPr>
        </p:nvSpPr>
        <p:spPr>
          <a:xfrm>
            <a:off x="747394" y="1048086"/>
            <a:ext cx="10158731" cy="4390935"/>
          </a:xfrm>
        </p:spPr>
        <p:txBody>
          <a:bodyPr>
            <a:normAutofit/>
          </a:bodyPr>
          <a:lstStyle/>
          <a:p>
            <a:pPr marL="0" indent="0">
              <a:buNone/>
              <a:defRPr/>
            </a:pPr>
            <a:r>
              <a:rPr lang="en-US" sz="2400" dirty="0" smtClean="0">
                <a:ea typeface="ＭＳ Ｐゴシック" charset="0"/>
                <a:cs typeface="Calibri" pitchFamily="34" charset="0"/>
              </a:rPr>
              <a:t>Goal: Determine placement of data </a:t>
            </a:r>
            <a:r>
              <a:rPr lang="en-US" sz="2400" dirty="0">
                <a:ea typeface="ＭＳ Ｐゴシック" charset="0"/>
                <a:cs typeface="Calibri" pitchFamily="34" charset="0"/>
              </a:rPr>
              <a:t>objects </a:t>
            </a:r>
            <a:r>
              <a:rPr lang="en-US" sz="2400" b="1" dirty="0" smtClean="0">
                <a:ea typeface="ＭＳ Ｐゴシック" charset="0"/>
                <a:cs typeface="Calibri" pitchFamily="34" charset="0"/>
              </a:rPr>
              <a:t>vertically</a:t>
            </a:r>
            <a:r>
              <a:rPr lang="en-US" sz="2400" dirty="0" smtClean="0">
                <a:ea typeface="ＭＳ Ｐゴシック" charset="0"/>
                <a:cs typeface="Calibri" pitchFamily="34" charset="0"/>
              </a:rPr>
              <a:t> across different levels of the memory hierarchy, e.g., SSD or DRAM, and </a:t>
            </a:r>
            <a:r>
              <a:rPr lang="en-US" sz="2400" b="1" dirty="0" smtClean="0">
                <a:ea typeface="ＭＳ Ｐゴシック" charset="0"/>
                <a:cs typeface="Calibri" pitchFamily="34" charset="0"/>
              </a:rPr>
              <a:t>horizontally</a:t>
            </a:r>
            <a:r>
              <a:rPr lang="en-US" sz="2400" dirty="0" smtClean="0">
                <a:ea typeface="ＭＳ Ｐゴシック" charset="0"/>
                <a:cs typeface="Calibri" pitchFamily="34" charset="0"/>
              </a:rPr>
              <a:t> at different staging nodes</a:t>
            </a:r>
            <a:endParaRPr lang="en-US" sz="2400" dirty="0" smtClean="0"/>
          </a:p>
          <a:p>
            <a:r>
              <a:rPr lang="en-US" sz="2400" dirty="0" smtClean="0"/>
              <a:t>Utility quantifies the relative </a:t>
            </a:r>
            <a:r>
              <a:rPr lang="en-US" sz="2400" dirty="0" smtClean="0">
                <a:ea typeface="ＭＳ Ｐゴシック" charset="0"/>
                <a:cs typeface="Calibri" pitchFamily="34" charset="0"/>
              </a:rPr>
              <a:t>value </a:t>
            </a:r>
            <a:r>
              <a:rPr lang="en-US" sz="2400" dirty="0">
                <a:ea typeface="ＭＳ Ｐゴシック" charset="0"/>
                <a:cs typeface="Calibri" pitchFamily="34" charset="0"/>
              </a:rPr>
              <a:t>of data objects in the staging area based on anticipated data read </a:t>
            </a:r>
            <a:r>
              <a:rPr lang="en-US" sz="2400" dirty="0" smtClean="0">
                <a:ea typeface="ＭＳ Ｐゴシック" charset="0"/>
                <a:cs typeface="Calibri" pitchFamily="34" charset="0"/>
              </a:rPr>
              <a:t>patterns</a:t>
            </a:r>
            <a:endParaRPr lang="en-US" sz="2400" dirty="0"/>
          </a:p>
          <a:p>
            <a:pPr lvl="1">
              <a:buFont typeface="Calibri" panose="020F0502020204030204" pitchFamily="34" charset="0"/>
              <a:buChar char="‒"/>
              <a:defRPr/>
            </a:pPr>
            <a:r>
              <a:rPr lang="en-US" dirty="0" smtClean="0">
                <a:ea typeface="ＭＳ Ｐゴシック" charset="0"/>
                <a:cs typeface="Calibri" pitchFamily="34" charset="0"/>
              </a:rPr>
              <a:t>Utility based on data </a:t>
            </a:r>
            <a:r>
              <a:rPr lang="en-US" dirty="0">
                <a:ea typeface="ＭＳ Ｐゴシック" charset="0"/>
                <a:cs typeface="Calibri" pitchFamily="34" charset="0"/>
              </a:rPr>
              <a:t>access </a:t>
            </a:r>
            <a:r>
              <a:rPr lang="en-US" dirty="0" smtClean="0">
                <a:ea typeface="ＭＳ Ｐゴシック" charset="0"/>
                <a:cs typeface="Calibri" pitchFamily="34" charset="0"/>
              </a:rPr>
              <a:t>patterns (monitored and learnt at runtime) and the location </a:t>
            </a:r>
            <a:r>
              <a:rPr lang="en-US" dirty="0">
                <a:ea typeface="ＭＳ Ｐゴシック" charset="0"/>
                <a:cs typeface="Calibri" pitchFamily="34" charset="0"/>
              </a:rPr>
              <a:t>of the application and staging nodes within the system network </a:t>
            </a:r>
            <a:r>
              <a:rPr lang="en-US" dirty="0" smtClean="0">
                <a:ea typeface="ＭＳ Ｐゴシック" charset="0"/>
                <a:cs typeface="Calibri" pitchFamily="34" charset="0"/>
              </a:rPr>
              <a:t>topology</a:t>
            </a:r>
          </a:p>
          <a:p>
            <a:pPr lvl="1">
              <a:buFont typeface="Calibri" panose="020F0502020204030204" pitchFamily="34" charset="0"/>
              <a:buChar char="‒"/>
              <a:defRPr/>
            </a:pPr>
            <a:r>
              <a:rPr lang="en-US" dirty="0" smtClean="0">
                <a:ea typeface="ＭＳ Ｐゴシック" charset="0"/>
                <a:cs typeface="Calibri" pitchFamily="34" charset="0"/>
              </a:rPr>
              <a:t>For example, data </a:t>
            </a:r>
            <a:r>
              <a:rPr lang="en-US" dirty="0">
                <a:ea typeface="ＭＳ Ｐゴシック" charset="0"/>
                <a:cs typeface="Calibri" pitchFamily="34" charset="0"/>
              </a:rPr>
              <a:t>objects with </a:t>
            </a:r>
            <a:r>
              <a:rPr lang="en-US" b="1" i="1" dirty="0">
                <a:solidFill>
                  <a:srgbClr val="FF0000"/>
                </a:solidFill>
                <a:ea typeface="ＭＳ Ｐゴシック" charset="0"/>
                <a:cs typeface="Calibri" pitchFamily="34" charset="0"/>
              </a:rPr>
              <a:t>higher data utility </a:t>
            </a:r>
            <a:r>
              <a:rPr lang="en-US" dirty="0" smtClean="0">
                <a:ea typeface="ＭＳ Ｐゴシック" charset="0"/>
                <a:cs typeface="Calibri" pitchFamily="34" charset="0"/>
              </a:rPr>
              <a:t>are placed </a:t>
            </a:r>
            <a:r>
              <a:rPr lang="en-US" b="1" i="1" dirty="0" smtClean="0">
                <a:solidFill>
                  <a:srgbClr val="FF0000"/>
                </a:solidFill>
                <a:ea typeface="ＭＳ Ｐゴシック" charset="0"/>
                <a:cs typeface="Calibri" pitchFamily="34" charset="0"/>
              </a:rPr>
              <a:t>closer</a:t>
            </a:r>
            <a:r>
              <a:rPr lang="en-US" dirty="0" smtClean="0">
                <a:ea typeface="ＭＳ Ｐゴシック" charset="0"/>
                <a:cs typeface="Calibri" pitchFamily="34" charset="0"/>
              </a:rPr>
              <a:t> to the computation nodes accessing it</a:t>
            </a:r>
            <a:endParaRPr lang="en-US" dirty="0" smtClean="0"/>
          </a:p>
        </p:txBody>
      </p:sp>
      <p:sp>
        <p:nvSpPr>
          <p:cNvPr id="6" name="Content Placeholder 2"/>
          <p:cNvSpPr>
            <a:spLocks noGrp="1"/>
          </p:cNvSpPr>
          <p:nvPr>
            <p:ph idx="4294967295"/>
          </p:nvPr>
        </p:nvSpPr>
        <p:spPr>
          <a:xfrm>
            <a:off x="639765" y="4742690"/>
            <a:ext cx="10790235" cy="1448560"/>
          </a:xfrm>
        </p:spPr>
        <p:txBody>
          <a:bodyPr>
            <a:noAutofit/>
          </a:bodyPr>
          <a:lstStyle/>
          <a:p>
            <a:pPr>
              <a:buAutoNum type="arabicPeriod"/>
            </a:pPr>
            <a:r>
              <a:rPr lang="en-US" sz="1800" i="1" dirty="0" smtClean="0"/>
              <a:t>  Exploring </a:t>
            </a:r>
            <a:r>
              <a:rPr lang="en-US" sz="1800" i="1" dirty="0"/>
              <a:t>Data Staging Across Deep Memory Hierarchies for Coupled Data Intensive Simulation Workflows. </a:t>
            </a:r>
            <a:r>
              <a:rPr lang="en-US" sz="1800" dirty="0"/>
              <a:t/>
            </a:r>
            <a:br>
              <a:rPr lang="en-US" sz="1800" dirty="0"/>
            </a:br>
            <a:r>
              <a:rPr lang="en-US" sz="1800" dirty="0"/>
              <a:t>T. Jin, F. Zhang, Q. Sun, H. Bui, M. </a:t>
            </a:r>
            <a:r>
              <a:rPr lang="en-US" sz="1800" dirty="0" err="1"/>
              <a:t>Romanus</a:t>
            </a:r>
            <a:r>
              <a:rPr lang="en-US" sz="1800" dirty="0"/>
              <a:t>, N. </a:t>
            </a:r>
            <a:r>
              <a:rPr lang="en-US" sz="1800" dirty="0" err="1"/>
              <a:t>Podhorszki</a:t>
            </a:r>
            <a:r>
              <a:rPr lang="en-US" sz="1800" dirty="0"/>
              <a:t>, S. </a:t>
            </a:r>
            <a:r>
              <a:rPr lang="en-US" sz="1800" dirty="0" err="1"/>
              <a:t>Klasky</a:t>
            </a:r>
            <a:r>
              <a:rPr lang="en-US" sz="1800" dirty="0"/>
              <a:t>, H. </a:t>
            </a:r>
            <a:r>
              <a:rPr lang="en-US" sz="1800" dirty="0" err="1"/>
              <a:t>Kolla</a:t>
            </a:r>
            <a:r>
              <a:rPr lang="en-US" sz="1800" dirty="0"/>
              <a:t>, J. Chen, R. Hager, C. Chang, M. </a:t>
            </a:r>
            <a:r>
              <a:rPr lang="en-US" sz="1800" dirty="0" err="1"/>
              <a:t>Parashar</a:t>
            </a:r>
            <a:r>
              <a:rPr lang="en-US" sz="1800" dirty="0"/>
              <a:t>. </a:t>
            </a:r>
            <a:r>
              <a:rPr lang="en-US" sz="1800" i="1" dirty="0" smtClean="0"/>
              <a:t>IEEE </a:t>
            </a:r>
            <a:r>
              <a:rPr lang="en-US" sz="1800" dirty="0" smtClean="0"/>
              <a:t>IPDPS'15, </a:t>
            </a:r>
            <a:r>
              <a:rPr lang="en-US" sz="1800" dirty="0"/>
              <a:t>May </a:t>
            </a:r>
            <a:r>
              <a:rPr lang="en-US" sz="1800" dirty="0" smtClean="0"/>
              <a:t>2015</a:t>
            </a:r>
          </a:p>
          <a:p>
            <a:pPr>
              <a:buAutoNum type="arabicPeriod"/>
            </a:pPr>
            <a:r>
              <a:rPr lang="en-US" sz="1800" i="1" dirty="0" smtClean="0"/>
              <a:t>  Adaptive </a:t>
            </a:r>
            <a:r>
              <a:rPr lang="en-US" sz="1800" i="1" dirty="0"/>
              <a:t>Data Placement For Staging-Based Coupled Scientific Workflows. </a:t>
            </a:r>
            <a:r>
              <a:rPr lang="en-US" sz="1800" dirty="0"/>
              <a:t/>
            </a:r>
            <a:br>
              <a:rPr lang="en-US" sz="1800" dirty="0"/>
            </a:br>
            <a:r>
              <a:rPr lang="en-US" sz="1800" dirty="0"/>
              <a:t>Q. Sun, T. Jin, M. </a:t>
            </a:r>
            <a:r>
              <a:rPr lang="en-US" sz="1800" dirty="0" err="1"/>
              <a:t>Romanus</a:t>
            </a:r>
            <a:r>
              <a:rPr lang="en-US" sz="1800" dirty="0"/>
              <a:t>, H. Bui, F. Zhang, H. Yu, H. </a:t>
            </a:r>
            <a:r>
              <a:rPr lang="en-US" sz="1800" dirty="0" err="1"/>
              <a:t>Kolla</a:t>
            </a:r>
            <a:r>
              <a:rPr lang="en-US" sz="1800" dirty="0"/>
              <a:t>, S. </a:t>
            </a:r>
            <a:r>
              <a:rPr lang="en-US" sz="1800" dirty="0" err="1"/>
              <a:t>Klasky</a:t>
            </a:r>
            <a:r>
              <a:rPr lang="en-US" sz="1800" dirty="0"/>
              <a:t>, J. Chen, M. </a:t>
            </a:r>
            <a:r>
              <a:rPr lang="en-US" sz="1800" dirty="0" err="1"/>
              <a:t>Parashar</a:t>
            </a:r>
            <a:r>
              <a:rPr lang="en-US" sz="1800" dirty="0"/>
              <a:t>. </a:t>
            </a:r>
            <a:r>
              <a:rPr lang="en-US" sz="1800" i="1" dirty="0" smtClean="0"/>
              <a:t> </a:t>
            </a:r>
            <a:r>
              <a:rPr lang="en-US" sz="1800" dirty="0" smtClean="0"/>
              <a:t>ACM/IEEE SC'15, </a:t>
            </a:r>
            <a:r>
              <a:rPr lang="en-US" sz="1800" dirty="0"/>
              <a:t>Nov. </a:t>
            </a:r>
            <a:r>
              <a:rPr lang="en-US" sz="1800" dirty="0" smtClean="0"/>
              <a:t>2015</a:t>
            </a:r>
            <a:r>
              <a:rPr lang="en-US" sz="1800" dirty="0"/>
              <a:t>.</a:t>
            </a:r>
          </a:p>
        </p:txBody>
      </p:sp>
    </p:spTree>
    <p:extLst>
      <p:ext uri="{BB962C8B-B14F-4D97-AF65-F5344CB8AC3E}">
        <p14:creationId xmlns:p14="http://schemas.microsoft.com/office/powerpoint/2010/main" val="385398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Refactoring and Utility Functions</a:t>
            </a:r>
            <a:endParaRPr lang="en-US" dirty="0"/>
          </a:p>
        </p:txBody>
      </p:sp>
      <p:sp>
        <p:nvSpPr>
          <p:cNvPr id="3" name="Content Placeholder 2"/>
          <p:cNvSpPr>
            <a:spLocks noGrp="1"/>
          </p:cNvSpPr>
          <p:nvPr>
            <p:ph idx="4294967295"/>
          </p:nvPr>
        </p:nvSpPr>
        <p:spPr>
          <a:xfrm>
            <a:off x="838200" y="1179576"/>
            <a:ext cx="5615609" cy="4997387"/>
          </a:xfrm>
        </p:spPr>
        <p:txBody>
          <a:bodyPr>
            <a:normAutofit lnSpcReduction="10000"/>
          </a:bodyPr>
          <a:lstStyle/>
          <a:p>
            <a:r>
              <a:rPr lang="en-US" dirty="0" smtClean="0"/>
              <a:t>Need to explore </a:t>
            </a:r>
            <a:r>
              <a:rPr lang="en-US" dirty="0" smtClean="0">
                <a:solidFill>
                  <a:srgbClr val="FF0000"/>
                </a:solidFill>
              </a:rPr>
              <a:t>what</a:t>
            </a:r>
            <a:r>
              <a:rPr lang="en-US" dirty="0" smtClean="0"/>
              <a:t> and </a:t>
            </a:r>
            <a:r>
              <a:rPr lang="en-US" dirty="0" smtClean="0">
                <a:solidFill>
                  <a:srgbClr val="FF0000"/>
                </a:solidFill>
              </a:rPr>
              <a:t>where</a:t>
            </a:r>
            <a:r>
              <a:rPr lang="en-US" dirty="0" smtClean="0"/>
              <a:t> the computation will occur</a:t>
            </a:r>
          </a:p>
          <a:p>
            <a:pPr lvl="1"/>
            <a:r>
              <a:rPr lang="en-US" dirty="0" smtClean="0"/>
              <a:t>Flexibility in location based on past work</a:t>
            </a:r>
          </a:p>
          <a:p>
            <a:pPr lvl="1"/>
            <a:r>
              <a:rPr lang="en-US" dirty="0" smtClean="0"/>
              <a:t>Flexibility in which operation to perform on which chunk of data</a:t>
            </a:r>
          </a:p>
          <a:p>
            <a:r>
              <a:rPr lang="en-US" dirty="0" smtClean="0"/>
              <a:t>Code generation or code containers are potential study targets</a:t>
            </a:r>
          </a:p>
          <a:p>
            <a:r>
              <a:rPr lang="en-US" dirty="0" smtClean="0"/>
              <a:t>Maintaining relationship between data chunks</a:t>
            </a:r>
          </a:p>
          <a:p>
            <a:r>
              <a:rPr lang="en-US" dirty="0" smtClean="0"/>
              <a:t>Carry attributes from generation to consumption and feedback into a utility computation</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809" y="1179575"/>
            <a:ext cx="5031743" cy="4891683"/>
          </a:xfrm>
          <a:prstGeom prst="rect">
            <a:avLst/>
          </a:prstGeom>
        </p:spPr>
      </p:pic>
    </p:spTree>
    <p:extLst>
      <p:ext uri="{BB962C8B-B14F-4D97-AF65-F5344CB8AC3E}">
        <p14:creationId xmlns:p14="http://schemas.microsoft.com/office/powerpoint/2010/main" val="4078688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Utility and the User</a:t>
            </a:r>
            <a:endParaRPr lang="en-US" dirty="0"/>
          </a:p>
        </p:txBody>
      </p:sp>
      <p:sp>
        <p:nvSpPr>
          <p:cNvPr id="3" name="Content Placeholder 2"/>
          <p:cNvSpPr>
            <a:spLocks noGrp="1"/>
          </p:cNvSpPr>
          <p:nvPr>
            <p:ph idx="4294967295"/>
          </p:nvPr>
        </p:nvSpPr>
        <p:spPr>
          <a:xfrm>
            <a:off x="838200" y="1179576"/>
            <a:ext cx="7449922" cy="4997387"/>
          </a:xfrm>
        </p:spPr>
        <p:txBody>
          <a:bodyPr>
            <a:normAutofit fontScale="92500" lnSpcReduction="20000"/>
          </a:bodyPr>
          <a:lstStyle/>
          <a:p>
            <a:r>
              <a:rPr lang="en-US" dirty="0" smtClean="0"/>
              <a:t>Describes how long a data chunk will live at a level of the storage hierarchy</a:t>
            </a:r>
          </a:p>
          <a:p>
            <a:r>
              <a:rPr lang="en-US" dirty="0" smtClean="0"/>
              <a:t>Utility is a broad description</a:t>
            </a:r>
          </a:p>
          <a:p>
            <a:pPr lvl="1"/>
            <a:r>
              <a:rPr lang="en-US" dirty="0" smtClean="0"/>
              <a:t>Spatial or temporal utility of data</a:t>
            </a:r>
          </a:p>
          <a:p>
            <a:pPr lvl="1"/>
            <a:r>
              <a:rPr lang="en-US" dirty="0" smtClean="0"/>
              <a:t>Utility based on in-data features </a:t>
            </a:r>
          </a:p>
          <a:p>
            <a:pPr lvl="1"/>
            <a:r>
              <a:rPr lang="en-US" dirty="0" smtClean="0"/>
              <a:t>Utility based on statistical features</a:t>
            </a:r>
          </a:p>
          <a:p>
            <a:r>
              <a:rPr lang="en-US" dirty="0" smtClean="0"/>
              <a:t>Utility has a large component from the user and the use case</a:t>
            </a:r>
          </a:p>
          <a:p>
            <a:pPr lvl="1"/>
            <a:r>
              <a:rPr lang="en-US" dirty="0" smtClean="0"/>
              <a:t>Experimental design factors in here</a:t>
            </a:r>
          </a:p>
          <a:p>
            <a:pPr lvl="1"/>
            <a:r>
              <a:rPr lang="en-US" dirty="0" smtClean="0"/>
              <a:t>Solving a specific scientific problem =&gt; specific data utility function</a:t>
            </a:r>
          </a:p>
          <a:p>
            <a:r>
              <a:rPr lang="en-US" dirty="0" smtClean="0"/>
              <a:t>API for ingesting user preferences and combining with historical provenance</a:t>
            </a:r>
          </a:p>
          <a:p>
            <a:r>
              <a:rPr lang="en-US" dirty="0" smtClean="0"/>
              <a:t>Dynamic utility for online analysis/visualization use cases</a:t>
            </a:r>
            <a:endParaRPr lang="en-US" dirty="0"/>
          </a:p>
        </p:txBody>
      </p:sp>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8122" y="118237"/>
            <a:ext cx="3316118" cy="3223813"/>
          </a:xfrm>
          <a:prstGeom prst="rect">
            <a:avLst/>
          </a:prstGeom>
        </p:spPr>
      </p:pic>
      <p:sp>
        <p:nvSpPr>
          <p:cNvPr id="56" name="TextBox 55"/>
          <p:cNvSpPr txBox="1"/>
          <p:nvPr/>
        </p:nvSpPr>
        <p:spPr>
          <a:xfrm>
            <a:off x="8390534" y="3317997"/>
            <a:ext cx="3213706" cy="2862322"/>
          </a:xfrm>
          <a:prstGeom prst="rect">
            <a:avLst/>
          </a:prstGeom>
          <a:noFill/>
        </p:spPr>
        <p:txBody>
          <a:bodyPr wrap="square" rtlCol="0">
            <a:spAutoFit/>
          </a:bodyPr>
          <a:lstStyle/>
          <a:p>
            <a:r>
              <a:rPr lang="en-US" dirty="0" smtClean="0"/>
              <a:t>e.g. The </a:t>
            </a:r>
            <a:r>
              <a:rPr lang="en-US" dirty="0"/>
              <a:t>utility of F1 may be defined more explicitly as, for example, </a:t>
            </a:r>
            <a:r>
              <a:rPr lang="en-US" dirty="0" smtClean="0">
                <a:solidFill>
                  <a:srgbClr val="C00000"/>
                </a:solidFill>
              </a:rPr>
              <a:t>(</a:t>
            </a:r>
            <a:r>
              <a:rPr lang="en-US" dirty="0">
                <a:solidFill>
                  <a:srgbClr val="C00000"/>
                </a:solidFill>
              </a:rPr>
              <a:t>priority=1, (time-NVRAM=8 hours, time-PFS=30 days, time-CAMPAIGN=100 days, time-TAPE=1000 days), </a:t>
            </a:r>
          </a:p>
          <a:p>
            <a:r>
              <a:rPr lang="en-US" dirty="0">
                <a:solidFill>
                  <a:srgbClr val="325AA3"/>
                </a:solidFill>
              </a:rPr>
              <a:t>(priority=2, (time-NVRAM=1 hours, time-PFS=4 days, time-CAMPAIGN=100 days, time-TAPE=300 days</a:t>
            </a:r>
            <a:r>
              <a:rPr lang="en-US" dirty="0" smtClean="0">
                <a:solidFill>
                  <a:srgbClr val="325AA3"/>
                </a:solidFill>
              </a:rPr>
              <a:t>)</a:t>
            </a:r>
            <a:r>
              <a:rPr lang="en-US" dirty="0" smtClean="0"/>
              <a:t>.</a:t>
            </a:r>
            <a:endParaRPr lang="en-US" dirty="0"/>
          </a:p>
        </p:txBody>
      </p:sp>
    </p:spTree>
    <p:extLst>
      <p:ext uri="{BB962C8B-B14F-4D97-AF65-F5344CB8AC3E}">
        <p14:creationId xmlns:p14="http://schemas.microsoft.com/office/powerpoint/2010/main" val="1874298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t>Metadata searching</a:t>
            </a:r>
          </a:p>
          <a:p>
            <a:r>
              <a:rPr lang="en-US" dirty="0" smtClean="0">
                <a:solidFill>
                  <a:schemeClr val="accent1">
                    <a:lumMod val="40000"/>
                    <a:lumOff val="60000"/>
                  </a:schemeClr>
                </a:solidFill>
              </a:rPr>
              <a:t>Fuzzy predictable performance</a:t>
            </a:r>
          </a:p>
          <a:p>
            <a:endParaRPr lang="en-US" dirty="0"/>
          </a:p>
        </p:txBody>
      </p:sp>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6172200" y="0"/>
            <a:ext cx="5486400" cy="3657600"/>
          </a:xfrm>
          <a:prstGeom prst="rect">
            <a:avLst/>
          </a:prstGeom>
        </p:spPr>
      </p:pic>
    </p:spTree>
    <p:extLst>
      <p:ext uri="{BB962C8B-B14F-4D97-AF65-F5344CB8AC3E}">
        <p14:creationId xmlns:p14="http://schemas.microsoft.com/office/powerpoint/2010/main" val="1688017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Challenges in </a:t>
            </a:r>
            <a:r>
              <a:rPr lang="en-US" dirty="0"/>
              <a:t>m</a:t>
            </a:r>
            <a:r>
              <a:rPr lang="en-US" dirty="0" smtClean="0"/>
              <a:t>etadata searching</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Storage devices rather than a file system: no built-in metadata operations as part of IO</a:t>
            </a:r>
            <a:endParaRPr lang="en-US" dirty="0"/>
          </a:p>
          <a:p>
            <a:r>
              <a:rPr lang="en-US" dirty="0" smtClean="0"/>
              <a:t>Distributed pieces EVERYWHERE</a:t>
            </a:r>
          </a:p>
          <a:p>
            <a:r>
              <a:rPr lang="en-US" dirty="0" smtClean="0"/>
              <a:t>Resilience copies</a:t>
            </a:r>
          </a:p>
          <a:p>
            <a:r>
              <a:rPr lang="en-US" dirty="0" smtClean="0"/>
              <a:t>Storage devices come and go</a:t>
            </a:r>
            <a:endParaRPr lang="en-US" dirty="0"/>
          </a:p>
          <a:p>
            <a:r>
              <a:rPr lang="en-US" dirty="0" smtClean="0"/>
              <a:t>Performance characteristics can vary considerably</a:t>
            </a:r>
          </a:p>
          <a:p>
            <a:r>
              <a:rPr lang="en-US" dirty="0"/>
              <a:t>Pick a variety of storage targets based on data “importance</a:t>
            </a:r>
            <a:r>
              <a:rPr lang="en-US" dirty="0" smtClean="0"/>
              <a:t>”</a:t>
            </a:r>
            <a:endParaRPr lang="en-US" dirty="0"/>
          </a:p>
          <a:p>
            <a:r>
              <a:rPr lang="en-US" dirty="0"/>
              <a:t>Different data “compression” on different data </a:t>
            </a:r>
            <a:r>
              <a:rPr lang="en-US" dirty="0" smtClean="0"/>
              <a:t>pieces</a:t>
            </a:r>
            <a:endParaRPr lang="en-US" dirty="0"/>
          </a:p>
          <a:p>
            <a:r>
              <a:rPr lang="en-US" dirty="0"/>
              <a:t>Try to “guarantee” performance</a:t>
            </a:r>
          </a:p>
          <a:p>
            <a:pPr lvl="1"/>
            <a:r>
              <a:rPr lang="en-US" dirty="0"/>
              <a:t>Need to consider decompression/regeneration time if multiple versions </a:t>
            </a:r>
            <a:r>
              <a:rPr lang="en-US" dirty="0" smtClean="0"/>
              <a:t>exist</a:t>
            </a:r>
            <a:endParaRPr lang="en-US" dirty="0"/>
          </a:p>
          <a:p>
            <a:r>
              <a:rPr lang="en-US" dirty="0" smtClean="0"/>
              <a:t>Enhance </a:t>
            </a:r>
            <a:r>
              <a:rPr lang="en-US" dirty="0"/>
              <a:t>placement decision based on predicted future use</a:t>
            </a:r>
          </a:p>
          <a:p>
            <a:pPr lvl="1"/>
            <a:r>
              <a:rPr lang="en-US" dirty="0"/>
              <a:t>Based on tracking previous use (which needs to be tracked somehow)</a:t>
            </a:r>
          </a:p>
          <a:p>
            <a:endParaRPr lang="en-US" dirty="0"/>
          </a:p>
        </p:txBody>
      </p:sp>
    </p:spTree>
    <p:extLst>
      <p:ext uri="{BB962C8B-B14F-4D97-AF65-F5344CB8AC3E}">
        <p14:creationId xmlns:p14="http://schemas.microsoft.com/office/powerpoint/2010/main" val="1257782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5">
                    <a:lumMod val="40000"/>
                    <a:lumOff val="60000"/>
                  </a:schemeClr>
                </a:solidFill>
              </a:rPr>
              <a:t>Motivation</a:t>
            </a:r>
          </a:p>
          <a:p>
            <a:r>
              <a:rPr lang="en-US" dirty="0" smtClean="0">
                <a:solidFill>
                  <a:schemeClr val="accent5">
                    <a:lumMod val="40000"/>
                    <a:lumOff val="60000"/>
                  </a:schemeClr>
                </a:solidFill>
              </a:rPr>
              <a:t>SIRIUS Building blocks</a:t>
            </a:r>
          </a:p>
          <a:p>
            <a:r>
              <a:rPr lang="en-US" dirty="0" smtClean="0">
                <a:solidFill>
                  <a:schemeClr val="accent5">
                    <a:lumMod val="40000"/>
                    <a:lumOff val="60000"/>
                  </a:schemeClr>
                </a:solidFill>
              </a:rPr>
              <a:t>Data Description</a:t>
            </a:r>
          </a:p>
          <a:p>
            <a:r>
              <a:rPr lang="en-US" dirty="0" smtClean="0">
                <a:solidFill>
                  <a:schemeClr val="accent5">
                    <a:lumMod val="40000"/>
                    <a:lumOff val="60000"/>
                  </a:schemeClr>
                </a:solidFill>
              </a:rPr>
              <a:t>Auditing</a:t>
            </a:r>
          </a:p>
          <a:p>
            <a:r>
              <a:rPr lang="en-US" dirty="0" smtClean="0">
                <a:solidFill>
                  <a:schemeClr val="accent5">
                    <a:lumMod val="40000"/>
                    <a:lumOff val="60000"/>
                  </a:schemeClr>
                </a:solidFill>
              </a:rPr>
              <a:t>Data Refactoring</a:t>
            </a:r>
          </a:p>
          <a:p>
            <a:r>
              <a:rPr lang="en-US" dirty="0" smtClean="0">
                <a:solidFill>
                  <a:schemeClr val="accent5">
                    <a:lumMod val="40000"/>
                    <a:lumOff val="60000"/>
                  </a:schemeClr>
                </a:solidFill>
              </a:rPr>
              <a:t>Metadata searching</a:t>
            </a:r>
            <a:endParaRPr lang="en-US" dirty="0">
              <a:solidFill>
                <a:schemeClr val="accent5">
                  <a:lumMod val="40000"/>
                  <a:lumOff val="60000"/>
                </a:schemeClr>
              </a:solidFill>
            </a:endParaRPr>
          </a:p>
          <a:p>
            <a:r>
              <a:rPr lang="en-US" dirty="0"/>
              <a:t>Fuzzy predictable performance</a:t>
            </a:r>
            <a:endParaRPr lang="en-US" dirty="0" smtClean="0"/>
          </a:p>
          <a:p>
            <a:endParaRPr lang="en-US" dirty="0" smtClean="0"/>
          </a:p>
          <a:p>
            <a:endParaRPr lang="en-US" dirty="0"/>
          </a:p>
        </p:txBody>
      </p:sp>
      <p:pic>
        <p:nvPicPr>
          <p:cNvPr id="4" name="Picture 3"/>
          <p:cNvPicPr>
            <a:picLocks/>
          </p:cNvPicPr>
          <p:nvPr/>
        </p:nvPicPr>
        <p:blipFill rotWithShape="1">
          <a:blip r:embed="rId2"/>
          <a:srcRect l="240" t="8155" r="22196" b="6661"/>
          <a:stretch/>
        </p:blipFill>
        <p:spPr>
          <a:xfrm>
            <a:off x="6172200" y="0"/>
            <a:ext cx="5486400" cy="4572000"/>
          </a:xfrm>
          <a:prstGeom prst="rect">
            <a:avLst/>
          </a:prstGeom>
        </p:spPr>
      </p:pic>
    </p:spTree>
    <p:extLst>
      <p:ext uri="{BB962C8B-B14F-4D97-AF65-F5344CB8AC3E}">
        <p14:creationId xmlns:p14="http://schemas.microsoft.com/office/powerpoint/2010/main" val="952314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End-to-End Data Path</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57400" y="1295400"/>
            <a:ext cx="2654300" cy="2501900"/>
          </a:xfrm>
          <a:prstGeom prst="rect">
            <a:avLst/>
          </a:prstGeom>
        </p:spPr>
      </p:pic>
      <p:grpSp>
        <p:nvGrpSpPr>
          <p:cNvPr id="32" name="Group 31"/>
          <p:cNvGrpSpPr/>
          <p:nvPr/>
        </p:nvGrpSpPr>
        <p:grpSpPr>
          <a:xfrm>
            <a:off x="3505200" y="1676401"/>
            <a:ext cx="1447800" cy="2804423"/>
            <a:chOff x="1981200" y="1676400"/>
            <a:chExt cx="1447800" cy="2804423"/>
          </a:xfrm>
        </p:grpSpPr>
        <p:grpSp>
          <p:nvGrpSpPr>
            <p:cNvPr id="13" name="Group 12"/>
            <p:cNvGrpSpPr/>
            <p:nvPr/>
          </p:nvGrpSpPr>
          <p:grpSpPr>
            <a:xfrm>
              <a:off x="2971800" y="1676400"/>
              <a:ext cx="228600" cy="1752600"/>
              <a:chOff x="2971800" y="1600200"/>
              <a:chExt cx="228600" cy="1752600"/>
            </a:xfrm>
          </p:grpSpPr>
          <p:sp>
            <p:nvSpPr>
              <p:cNvPr id="7" name="Rectangle 6"/>
              <p:cNvSpPr/>
              <p:nvPr/>
            </p:nvSpPr>
            <p:spPr>
              <a:xfrm>
                <a:off x="2971800" y="1600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p:cNvSpPr/>
              <p:nvPr/>
            </p:nvSpPr>
            <p:spPr>
              <a:xfrm>
                <a:off x="2971800" y="1981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9" name="Rectangle 8"/>
              <p:cNvSpPr/>
              <p:nvPr/>
            </p:nvSpPr>
            <p:spPr>
              <a:xfrm>
                <a:off x="2971800" y="2362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 name="Rectangle 9"/>
              <p:cNvSpPr/>
              <p:nvPr/>
            </p:nvSpPr>
            <p:spPr>
              <a:xfrm>
                <a:off x="2971800" y="2743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1" name="Rectangle 10"/>
              <p:cNvSpPr/>
              <p:nvPr/>
            </p:nvSpPr>
            <p:spPr>
              <a:xfrm>
                <a:off x="2971800" y="3124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14600" y="3733800"/>
              <a:ext cx="838200" cy="457200"/>
            </a:xfrm>
            <a:prstGeom prst="rect">
              <a:avLst/>
            </a:prstGeom>
          </p:spPr>
        </p:pic>
        <p:sp>
          <p:nvSpPr>
            <p:cNvPr id="18" name="TextBox 17"/>
            <p:cNvSpPr txBox="1"/>
            <p:nvPr/>
          </p:nvSpPr>
          <p:spPr>
            <a:xfrm>
              <a:off x="1981200" y="4191000"/>
              <a:ext cx="1447800" cy="289823"/>
            </a:xfrm>
            <a:prstGeom prst="rect">
              <a:avLst/>
            </a:prstGeom>
            <a:noFill/>
          </p:spPr>
          <p:txBody>
            <a:bodyPr wrap="square" rtlCol="0">
              <a:spAutoFit/>
            </a:bodyPr>
            <a:lstStyle/>
            <a:p>
              <a:pPr>
                <a:lnSpc>
                  <a:spcPct val="90000"/>
                </a:lnSpc>
              </a:pPr>
              <a:r>
                <a:rPr lang="en-US" sz="1400" dirty="0"/>
                <a:t>440 I/O Router</a:t>
              </a:r>
            </a:p>
          </p:txBody>
        </p:sp>
      </p:grpSp>
      <p:grpSp>
        <p:nvGrpSpPr>
          <p:cNvPr id="33" name="Group 32"/>
          <p:cNvGrpSpPr/>
          <p:nvPr/>
        </p:nvGrpSpPr>
        <p:grpSpPr>
          <a:xfrm>
            <a:off x="4648200" y="914401"/>
            <a:ext cx="2095500" cy="4640021"/>
            <a:chOff x="3124200" y="914400"/>
            <a:chExt cx="2095500" cy="4640021"/>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429000" y="914400"/>
              <a:ext cx="1790700" cy="32385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10000" y="4343400"/>
              <a:ext cx="838200" cy="457200"/>
            </a:xfrm>
            <a:prstGeom prst="rect">
              <a:avLst/>
            </a:prstGeom>
          </p:spPr>
        </p:pic>
        <p:sp>
          <p:nvSpPr>
            <p:cNvPr id="23" name="TextBox 22"/>
            <p:cNvSpPr txBox="1"/>
            <p:nvPr/>
          </p:nvSpPr>
          <p:spPr>
            <a:xfrm>
              <a:off x="3124200" y="4876800"/>
              <a:ext cx="1954772" cy="677621"/>
            </a:xfrm>
            <a:prstGeom prst="rect">
              <a:avLst/>
            </a:prstGeom>
            <a:noFill/>
          </p:spPr>
          <p:txBody>
            <a:bodyPr wrap="square" rtlCol="0">
              <a:spAutoFit/>
            </a:bodyPr>
            <a:lstStyle/>
            <a:p>
              <a:pPr>
                <a:lnSpc>
                  <a:spcPct val="90000"/>
                </a:lnSpc>
              </a:pPr>
              <a:r>
                <a:rPr lang="en-US" sz="1400" dirty="0"/>
                <a:t>SION </a:t>
              </a:r>
              <a:r>
                <a:rPr lang="en-US" sz="1400" dirty="0" err="1"/>
                <a:t>Infiniband</a:t>
              </a:r>
              <a:r>
                <a:rPr lang="en-US" sz="1400" dirty="0"/>
                <a:t> Network: 1600 ports, 56 </a:t>
              </a:r>
              <a:r>
                <a:rPr lang="en-US" sz="1400" dirty="0" err="1"/>
                <a:t>Gbit</a:t>
              </a:r>
              <a:r>
                <a:rPr lang="en-US" sz="1400" dirty="0"/>
                <a:t>/sec</a:t>
              </a:r>
            </a:p>
          </p:txBody>
        </p:sp>
      </p:grpSp>
      <p:grpSp>
        <p:nvGrpSpPr>
          <p:cNvPr id="34" name="Group 33"/>
          <p:cNvGrpSpPr/>
          <p:nvPr/>
        </p:nvGrpSpPr>
        <p:grpSpPr>
          <a:xfrm>
            <a:off x="6705600" y="1295401"/>
            <a:ext cx="1954772" cy="4179231"/>
            <a:chOff x="5181600" y="1295400"/>
            <a:chExt cx="1954772" cy="4179231"/>
          </a:xfrm>
        </p:grpSpPr>
        <p:pic>
          <p:nvPicPr>
            <p:cNvPr id="24" name="Picture 2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81600" y="1295400"/>
              <a:ext cx="838200" cy="2552700"/>
            </a:xfrm>
            <a:prstGeom prst="rect">
              <a:avLst/>
            </a:prstGeom>
          </p:spPr>
        </p:pic>
        <p:pic>
          <p:nvPicPr>
            <p:cNvPr id="25" name="Picture 2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10200" y="4343400"/>
              <a:ext cx="698500" cy="406400"/>
            </a:xfrm>
            <a:prstGeom prst="rect">
              <a:avLst/>
            </a:prstGeom>
          </p:spPr>
        </p:pic>
        <p:sp>
          <p:nvSpPr>
            <p:cNvPr id="26" name="TextBox 25"/>
            <p:cNvSpPr txBox="1"/>
            <p:nvPr/>
          </p:nvSpPr>
          <p:spPr>
            <a:xfrm>
              <a:off x="5181600" y="4800600"/>
              <a:ext cx="1954772" cy="674031"/>
            </a:xfrm>
            <a:prstGeom prst="rect">
              <a:avLst/>
            </a:prstGeom>
            <a:noFill/>
          </p:spPr>
          <p:txBody>
            <a:bodyPr wrap="square" rtlCol="0">
              <a:spAutoFit/>
            </a:bodyPr>
            <a:lstStyle/>
            <a:p>
              <a:pPr>
                <a:lnSpc>
                  <a:spcPct val="90000"/>
                </a:lnSpc>
              </a:pPr>
              <a:r>
                <a:rPr lang="en-US" sz="1400" dirty="0"/>
                <a:t>Storage Servers (OSS), 288 Dell servers, 64GB RAM each</a:t>
              </a:r>
            </a:p>
          </p:txBody>
        </p:sp>
      </p:grpSp>
      <p:grpSp>
        <p:nvGrpSpPr>
          <p:cNvPr id="31" name="Group 30"/>
          <p:cNvGrpSpPr/>
          <p:nvPr/>
        </p:nvGrpSpPr>
        <p:grpSpPr>
          <a:xfrm>
            <a:off x="1752601" y="914400"/>
            <a:ext cx="2763975" cy="4293722"/>
            <a:chOff x="228600" y="914400"/>
            <a:chExt cx="2763975" cy="4293722"/>
          </a:xfrm>
        </p:grpSpPr>
        <p:pic>
          <p:nvPicPr>
            <p:cNvPr id="5" name="Picture 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85800" y="1600200"/>
              <a:ext cx="1993900" cy="1930400"/>
            </a:xfrm>
            <a:prstGeom prst="rect">
              <a:avLst/>
            </a:prstGeom>
          </p:spPr>
        </p:pic>
        <p:sp>
          <p:nvSpPr>
            <p:cNvPr id="12" name="TextBox 11"/>
            <p:cNvSpPr txBox="1"/>
            <p:nvPr/>
          </p:nvSpPr>
          <p:spPr>
            <a:xfrm>
              <a:off x="711951" y="914400"/>
              <a:ext cx="2280624" cy="341632"/>
            </a:xfrm>
            <a:prstGeom prst="rect">
              <a:avLst/>
            </a:prstGeom>
            <a:noFill/>
          </p:spPr>
          <p:txBody>
            <a:bodyPr wrap="none" rtlCol="0">
              <a:spAutoFit/>
            </a:bodyPr>
            <a:lstStyle/>
            <a:p>
              <a:pPr algn="ctr">
                <a:lnSpc>
                  <a:spcPct val="90000"/>
                </a:lnSpc>
              </a:pPr>
              <a:r>
                <a:rPr lang="en-US" dirty="0"/>
                <a:t>Titan Compute Cluster</a:t>
              </a:r>
            </a:p>
          </p:txBody>
        </p:sp>
        <p:sp>
          <p:nvSpPr>
            <p:cNvPr id="17" name="TextBox 16"/>
            <p:cNvSpPr txBox="1"/>
            <p:nvPr/>
          </p:nvSpPr>
          <p:spPr>
            <a:xfrm>
              <a:off x="228600" y="4724400"/>
              <a:ext cx="1954772" cy="483722"/>
            </a:xfrm>
            <a:prstGeom prst="rect">
              <a:avLst/>
            </a:prstGeom>
            <a:noFill/>
          </p:spPr>
          <p:txBody>
            <a:bodyPr wrap="square" rtlCol="0">
              <a:spAutoFit/>
            </a:bodyPr>
            <a:lstStyle/>
            <a:p>
              <a:pPr>
                <a:lnSpc>
                  <a:spcPct val="90000"/>
                </a:lnSpc>
              </a:pPr>
              <a:r>
                <a:rPr lang="en-US" sz="1400" dirty="0"/>
                <a:t>18,688 compute node</a:t>
              </a:r>
            </a:p>
            <a:p>
              <a:pPr>
                <a:lnSpc>
                  <a:spcPct val="90000"/>
                </a:lnSpc>
              </a:pPr>
              <a:r>
                <a:rPr lang="en-US" sz="1400" dirty="0"/>
                <a:t>and 299,008 cores</a:t>
              </a:r>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 y="3733800"/>
              <a:ext cx="1257300" cy="685800"/>
            </a:xfrm>
            <a:prstGeom prst="rect">
              <a:avLst/>
            </a:prstGeom>
          </p:spPr>
        </p:pic>
      </p:grpSp>
      <p:grpSp>
        <p:nvGrpSpPr>
          <p:cNvPr id="35" name="Group 34"/>
          <p:cNvGrpSpPr/>
          <p:nvPr/>
        </p:nvGrpSpPr>
        <p:grpSpPr>
          <a:xfrm>
            <a:off x="7467600" y="457201"/>
            <a:ext cx="3181396" cy="5554421"/>
            <a:chOff x="5943600" y="457200"/>
            <a:chExt cx="3181396" cy="5554421"/>
          </a:xfrm>
        </p:grpSpPr>
        <p:pic>
          <p:nvPicPr>
            <p:cNvPr id="27" name="Picture 26"/>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943600" y="457200"/>
              <a:ext cx="2882900" cy="4279900"/>
            </a:xfrm>
            <a:prstGeom prst="rect">
              <a:avLst/>
            </a:prstGeom>
          </p:spPr>
        </p:pic>
        <p:pic>
          <p:nvPicPr>
            <p:cNvPr id="29" name="Picture 28"/>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934200" y="4876800"/>
              <a:ext cx="1828800" cy="381000"/>
            </a:xfrm>
            <a:prstGeom prst="rect">
              <a:avLst/>
            </a:prstGeom>
          </p:spPr>
        </p:pic>
        <p:sp>
          <p:nvSpPr>
            <p:cNvPr id="30" name="TextBox 29"/>
            <p:cNvSpPr txBox="1"/>
            <p:nvPr/>
          </p:nvSpPr>
          <p:spPr>
            <a:xfrm>
              <a:off x="6915196" y="5334000"/>
              <a:ext cx="2209800" cy="677621"/>
            </a:xfrm>
            <a:prstGeom prst="rect">
              <a:avLst/>
            </a:prstGeom>
            <a:noFill/>
          </p:spPr>
          <p:txBody>
            <a:bodyPr wrap="square" rtlCol="0">
              <a:spAutoFit/>
            </a:bodyPr>
            <a:lstStyle/>
            <a:p>
              <a:pPr>
                <a:lnSpc>
                  <a:spcPct val="90000"/>
                </a:lnSpc>
              </a:pPr>
              <a:r>
                <a:rPr lang="en-US" sz="1400" dirty="0"/>
                <a:t>Enterprise Storage System: 36 DDN12K-40 controller pairs</a:t>
              </a:r>
            </a:p>
          </p:txBody>
        </p:sp>
      </p:grpSp>
    </p:spTree>
    <p:extLst>
      <p:ext uri="{BB962C8B-B14F-4D97-AF65-F5344CB8AC3E}">
        <p14:creationId xmlns:p14="http://schemas.microsoft.com/office/powerpoint/2010/main" val="501931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6063" y="118237"/>
            <a:ext cx="9587345" cy="787019"/>
          </a:xfrm>
        </p:spPr>
        <p:txBody>
          <a:bodyPr>
            <a:normAutofit/>
          </a:bodyPr>
          <a:lstStyle/>
          <a:p>
            <a:r>
              <a:rPr lang="en-US" dirty="0"/>
              <a:t>Autonomic Runtime Optimization</a:t>
            </a:r>
            <a:endParaRPr lang="en-US" sz="4400" dirty="0"/>
          </a:p>
        </p:txBody>
      </p:sp>
      <p:sp>
        <p:nvSpPr>
          <p:cNvPr id="3" name="Content Placeholder 2"/>
          <p:cNvSpPr>
            <a:spLocks noGrp="1"/>
          </p:cNvSpPr>
          <p:nvPr>
            <p:ph idx="4294967295"/>
          </p:nvPr>
        </p:nvSpPr>
        <p:spPr>
          <a:xfrm>
            <a:off x="792111" y="966111"/>
            <a:ext cx="5554067" cy="1870364"/>
          </a:xfrm>
        </p:spPr>
        <p:txBody>
          <a:bodyPr numCol="1">
            <a:noAutofit/>
          </a:bodyPr>
          <a:lstStyle/>
          <a:p>
            <a:pPr marL="0" indent="0">
              <a:buNone/>
            </a:pPr>
            <a:r>
              <a:rPr lang="en-US" sz="2000" dirty="0">
                <a:solidFill>
                  <a:srgbClr val="325AA3"/>
                </a:solidFill>
              </a:rPr>
              <a:t>Autonomic Objective (AO): </a:t>
            </a:r>
          </a:p>
          <a:p>
            <a:r>
              <a:rPr lang="en-US" sz="2000" dirty="0" smtClean="0">
                <a:solidFill>
                  <a:srgbClr val="000000"/>
                </a:solidFill>
              </a:rPr>
              <a:t>A requirement</a:t>
            </a:r>
            <a:r>
              <a:rPr lang="en-US" sz="2000" dirty="0">
                <a:solidFill>
                  <a:srgbClr val="000000"/>
                </a:solidFill>
              </a:rPr>
              <a:t>/objective/goal defined by the </a:t>
            </a:r>
            <a:r>
              <a:rPr lang="en-US" sz="2000" dirty="0" smtClean="0">
                <a:solidFill>
                  <a:srgbClr val="000000"/>
                </a:solidFill>
              </a:rPr>
              <a:t>user</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minimize data movement, optimize throughput, etc.</a:t>
            </a:r>
          </a:p>
        </p:txBody>
      </p:sp>
      <p:sp>
        <p:nvSpPr>
          <p:cNvPr id="15" name="Rectangle 14"/>
          <p:cNvSpPr/>
          <p:nvPr/>
        </p:nvSpPr>
        <p:spPr>
          <a:xfrm>
            <a:off x="8556673" y="5064681"/>
            <a:ext cx="2503591" cy="5910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Mechanisms (AM)</a:t>
            </a:r>
            <a:endParaRPr lang="en-US" dirty="0">
              <a:solidFill>
                <a:schemeClr val="tx1"/>
              </a:solidFill>
            </a:endParaRPr>
          </a:p>
        </p:txBody>
      </p:sp>
      <p:cxnSp>
        <p:nvCxnSpPr>
          <p:cNvPr id="16" name="Straight Arrow Connector 15"/>
          <p:cNvCxnSpPr>
            <a:stCxn id="52" idx="1"/>
            <a:endCxn id="53" idx="0"/>
          </p:cNvCxnSpPr>
          <p:nvPr/>
        </p:nvCxnSpPr>
        <p:spPr>
          <a:xfrm flipH="1">
            <a:off x="7681681" y="1504647"/>
            <a:ext cx="874992" cy="163846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3" idx="2"/>
            <a:endCxn id="15" idx="1"/>
          </p:cNvCxnSpPr>
          <p:nvPr/>
        </p:nvCxnSpPr>
        <p:spPr>
          <a:xfrm>
            <a:off x="7681681" y="3715128"/>
            <a:ext cx="874992" cy="16450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0"/>
            <a:endCxn id="52" idx="2"/>
          </p:cNvCxnSpPr>
          <p:nvPr/>
        </p:nvCxnSpPr>
        <p:spPr>
          <a:xfrm flipV="1">
            <a:off x="9808469" y="1790657"/>
            <a:ext cx="304" cy="32740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72178" y="2128155"/>
            <a:ext cx="1690650" cy="338554"/>
          </a:xfrm>
          <a:prstGeom prst="rect">
            <a:avLst/>
          </a:prstGeom>
          <a:noFill/>
        </p:spPr>
        <p:txBody>
          <a:bodyPr wrap="square" rtlCol="0">
            <a:spAutoFit/>
          </a:bodyPr>
          <a:lstStyle/>
          <a:p>
            <a:r>
              <a:rPr lang="en-US" sz="1600" b="1" i="1" dirty="0" smtClean="0"/>
              <a:t>Decide</a:t>
            </a:r>
            <a:endParaRPr lang="en-US" sz="1600" b="1" i="1" dirty="0"/>
          </a:p>
        </p:txBody>
      </p:sp>
      <p:sp>
        <p:nvSpPr>
          <p:cNvPr id="20" name="TextBox 19"/>
          <p:cNvSpPr txBox="1"/>
          <p:nvPr/>
        </p:nvSpPr>
        <p:spPr>
          <a:xfrm>
            <a:off x="6785694" y="4582187"/>
            <a:ext cx="1690650" cy="338554"/>
          </a:xfrm>
          <a:prstGeom prst="rect">
            <a:avLst/>
          </a:prstGeom>
          <a:noFill/>
        </p:spPr>
        <p:txBody>
          <a:bodyPr wrap="square" rtlCol="0">
            <a:spAutoFit/>
          </a:bodyPr>
          <a:lstStyle/>
          <a:p>
            <a:r>
              <a:rPr lang="en-US" sz="1600" b="1" i="1" dirty="0" smtClean="0"/>
              <a:t>Specify/Utilize</a:t>
            </a:r>
            <a:endParaRPr lang="en-US" sz="1600" b="1" i="1" dirty="0"/>
          </a:p>
        </p:txBody>
      </p:sp>
      <p:sp>
        <p:nvSpPr>
          <p:cNvPr id="21" name="TextBox 20"/>
          <p:cNvSpPr txBox="1"/>
          <p:nvPr/>
        </p:nvSpPr>
        <p:spPr>
          <a:xfrm>
            <a:off x="10007610" y="3450854"/>
            <a:ext cx="1204447" cy="338554"/>
          </a:xfrm>
          <a:prstGeom prst="rect">
            <a:avLst/>
          </a:prstGeom>
          <a:noFill/>
        </p:spPr>
        <p:txBody>
          <a:bodyPr wrap="square" rtlCol="0">
            <a:spAutoFit/>
          </a:bodyPr>
          <a:lstStyle/>
          <a:p>
            <a:r>
              <a:rPr lang="en-US" sz="1600" b="1" i="1" dirty="0" smtClean="0"/>
              <a:t>Achieve</a:t>
            </a:r>
            <a:endParaRPr lang="en-US" sz="1600" b="1" i="1" dirty="0"/>
          </a:p>
        </p:txBody>
      </p:sp>
      <p:sp>
        <p:nvSpPr>
          <p:cNvPr id="41" name="Content Placeholder 2"/>
          <p:cNvSpPr>
            <a:spLocks noGrp="1"/>
          </p:cNvSpPr>
          <p:nvPr>
            <p:ph idx="4294967295"/>
          </p:nvPr>
        </p:nvSpPr>
        <p:spPr>
          <a:xfrm>
            <a:off x="834414" y="2499041"/>
            <a:ext cx="5554067" cy="192231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Policy (AP)</a:t>
            </a:r>
          </a:p>
          <a:p>
            <a:r>
              <a:rPr lang="en-US" sz="2000" dirty="0" smtClean="0">
                <a:solidFill>
                  <a:srgbClr val="000000"/>
                </a:solidFill>
              </a:rPr>
              <a:t>A </a:t>
            </a:r>
            <a:r>
              <a:rPr lang="en-US" sz="2000" dirty="0">
                <a:solidFill>
                  <a:srgbClr val="000000"/>
                </a:solidFill>
              </a:rPr>
              <a:t>rule </a:t>
            </a:r>
            <a:r>
              <a:rPr lang="en-US" sz="2000" dirty="0" smtClean="0">
                <a:solidFill>
                  <a:srgbClr val="000000"/>
                </a:solidFill>
              </a:rPr>
              <a:t>that defines how the objectives should be achieved, i.e., which mechanisms should be used</a:t>
            </a:r>
            <a:endParaRPr lang="en-US" sz="2000" dirty="0">
              <a:solidFill>
                <a:srgbClr val="000000"/>
              </a:solidFill>
            </a:endParaRPr>
          </a:p>
          <a:p>
            <a:r>
              <a:rPr lang="en-US" sz="2000" i="1" dirty="0" smtClean="0">
                <a:solidFill>
                  <a:srgbClr val="FF0000"/>
                </a:solidFill>
              </a:rPr>
              <a:t>E.g. use a specific  data </a:t>
            </a:r>
            <a:r>
              <a:rPr lang="en-US" sz="2000" i="1" dirty="0">
                <a:solidFill>
                  <a:srgbClr val="FF0000"/>
                </a:solidFill>
              </a:rPr>
              <a:t>placement </a:t>
            </a:r>
            <a:r>
              <a:rPr lang="en-US" sz="2000" i="1" dirty="0" smtClean="0">
                <a:solidFill>
                  <a:srgbClr val="FF0000"/>
                </a:solidFill>
              </a:rPr>
              <a:t>adaptation to minimize data movement , etc. </a:t>
            </a:r>
            <a:endParaRPr lang="en-US" sz="2000" i="1" dirty="0">
              <a:solidFill>
                <a:srgbClr val="FF0000"/>
              </a:solidFill>
            </a:endParaRPr>
          </a:p>
        </p:txBody>
      </p:sp>
      <p:sp>
        <p:nvSpPr>
          <p:cNvPr id="42" name="Content Placeholder 2"/>
          <p:cNvSpPr>
            <a:spLocks noGrp="1"/>
          </p:cNvSpPr>
          <p:nvPr>
            <p:ph idx="4294967295"/>
          </p:nvPr>
        </p:nvSpPr>
        <p:spPr>
          <a:xfrm>
            <a:off x="834649" y="4577694"/>
            <a:ext cx="5554067" cy="164187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Mechanism (AM)</a:t>
            </a:r>
          </a:p>
          <a:p>
            <a:r>
              <a:rPr lang="en-US" sz="2000" dirty="0" smtClean="0">
                <a:solidFill>
                  <a:srgbClr val="000000"/>
                </a:solidFill>
              </a:rPr>
              <a:t>An </a:t>
            </a:r>
            <a:r>
              <a:rPr lang="en-US" sz="2000" dirty="0">
                <a:solidFill>
                  <a:srgbClr val="000000"/>
                </a:solidFill>
              </a:rPr>
              <a:t>a</a:t>
            </a:r>
            <a:r>
              <a:rPr lang="en-US" sz="2000" dirty="0" smtClean="0">
                <a:solidFill>
                  <a:srgbClr val="000000"/>
                </a:solidFill>
              </a:rPr>
              <a:t>ction </a:t>
            </a:r>
            <a:r>
              <a:rPr lang="en-US" sz="2000" dirty="0">
                <a:solidFill>
                  <a:srgbClr val="000000"/>
                </a:solidFill>
              </a:rPr>
              <a:t>that can be </a:t>
            </a:r>
            <a:r>
              <a:rPr lang="en-US" sz="2000" dirty="0" smtClean="0">
                <a:solidFill>
                  <a:srgbClr val="000000"/>
                </a:solidFill>
              </a:rPr>
              <a:t>used to </a:t>
            </a:r>
            <a:r>
              <a:rPr lang="en-US" sz="2000" dirty="0">
                <a:solidFill>
                  <a:srgbClr val="000000"/>
                </a:solidFill>
              </a:rPr>
              <a:t>achieve an </a:t>
            </a:r>
            <a:r>
              <a:rPr lang="en-US" sz="2000" dirty="0" smtClean="0">
                <a:solidFill>
                  <a:srgbClr val="000000"/>
                </a:solidFill>
              </a:rPr>
              <a:t>AO </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use topology-aware and access-pattern driven data placement to minimize data movement, etc. </a:t>
            </a:r>
          </a:p>
        </p:txBody>
      </p:sp>
      <p:sp>
        <p:nvSpPr>
          <p:cNvPr id="52" name="Rectangle 51"/>
          <p:cNvSpPr/>
          <p:nvPr/>
        </p:nvSpPr>
        <p:spPr>
          <a:xfrm>
            <a:off x="8556673" y="1218637"/>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Objectives (AO)</a:t>
            </a:r>
            <a:endParaRPr lang="en-US" dirty="0">
              <a:solidFill>
                <a:schemeClr val="tx1"/>
              </a:solidFill>
            </a:endParaRPr>
          </a:p>
        </p:txBody>
      </p:sp>
      <p:sp>
        <p:nvSpPr>
          <p:cNvPr id="53" name="Rectangle 52"/>
          <p:cNvSpPr/>
          <p:nvPr/>
        </p:nvSpPr>
        <p:spPr>
          <a:xfrm>
            <a:off x="6429581" y="3143108"/>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Policies (AP)</a:t>
            </a:r>
            <a:endParaRPr lang="en-US" dirty="0">
              <a:solidFill>
                <a:schemeClr val="tx1"/>
              </a:solidFill>
            </a:endParaRPr>
          </a:p>
        </p:txBody>
      </p:sp>
    </p:spTree>
    <p:extLst>
      <p:ext uri="{BB962C8B-B14F-4D97-AF65-F5344CB8AC3E}">
        <p14:creationId xmlns:p14="http://schemas.microsoft.com/office/powerpoint/2010/main" val="398530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xEl>
                                              <p:pRg st="0" end="0"/>
                                            </p:txEl>
                                          </p:spTgt>
                                        </p:tgtEl>
                                        <p:attrNameLst>
                                          <p:attrName>style.visibility</p:attrName>
                                        </p:attrNameLst>
                                      </p:cBhvr>
                                      <p:to>
                                        <p:strVal val="visible"/>
                                      </p:to>
                                    </p:set>
                                    <p:animEffect transition="in" filter="fade">
                                      <p:cBhvr>
                                        <p:cTn id="30" dur="500"/>
                                        <p:tgtEl>
                                          <p:spTgt spid="41">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xEl>
                                              <p:pRg st="1" end="1"/>
                                            </p:txEl>
                                          </p:spTgt>
                                        </p:tgtEl>
                                        <p:attrNameLst>
                                          <p:attrName>style.visibility</p:attrName>
                                        </p:attrNameLst>
                                      </p:cBhvr>
                                      <p:to>
                                        <p:strVal val="visible"/>
                                      </p:to>
                                    </p:set>
                                    <p:animEffect transition="in" filter="fade">
                                      <p:cBhvr>
                                        <p:cTn id="33" dur="500"/>
                                        <p:tgtEl>
                                          <p:spTgt spid="41">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1">
                                            <p:txEl>
                                              <p:pRg st="2" end="2"/>
                                            </p:txEl>
                                          </p:spTgt>
                                        </p:tgtEl>
                                        <p:attrNameLst>
                                          <p:attrName>style.visibility</p:attrName>
                                        </p:attrNameLst>
                                      </p:cBhvr>
                                      <p:to>
                                        <p:strVal val="visible"/>
                                      </p:to>
                                    </p:set>
                                    <p:animEffect transition="in" filter="fade">
                                      <p:cBhvr>
                                        <p:cTn id="36" dur="500"/>
                                        <p:tgtEl>
                                          <p:spTgt spid="41">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xEl>
                                              <p:pRg st="0" end="0"/>
                                            </p:txEl>
                                          </p:spTgt>
                                        </p:tgtEl>
                                        <p:attrNameLst>
                                          <p:attrName>style.visibility</p:attrName>
                                        </p:attrNameLst>
                                      </p:cBhvr>
                                      <p:to>
                                        <p:strVal val="visible"/>
                                      </p:to>
                                    </p:set>
                                    <p:animEffect transition="in" filter="fade">
                                      <p:cBhvr>
                                        <p:cTn id="50" dur="500"/>
                                        <p:tgtEl>
                                          <p:spTgt spid="42">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xEl>
                                              <p:pRg st="1" end="1"/>
                                            </p:txEl>
                                          </p:spTgt>
                                        </p:tgtEl>
                                        <p:attrNameLst>
                                          <p:attrName>style.visibility</p:attrName>
                                        </p:attrNameLst>
                                      </p:cBhvr>
                                      <p:to>
                                        <p:strVal val="visible"/>
                                      </p:to>
                                    </p:set>
                                    <p:animEffect transition="in" filter="fade">
                                      <p:cBhvr>
                                        <p:cTn id="53" dur="500"/>
                                        <p:tgtEl>
                                          <p:spTgt spid="42">
                                            <p:txEl>
                                              <p:pRg st="1" end="1"/>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xEl>
                                              <p:pRg st="2" end="2"/>
                                            </p:txEl>
                                          </p:spTgt>
                                        </p:tgtEl>
                                        <p:attrNameLst>
                                          <p:attrName>style.visibility</p:attrName>
                                        </p:attrNameLst>
                                      </p:cBhvr>
                                      <p:to>
                                        <p:strVal val="visible"/>
                                      </p:to>
                                    </p:set>
                                    <p:animEffect transition="in" filter="fade">
                                      <p:cBhvr>
                                        <p:cTn id="56" dur="500"/>
                                        <p:tgtEl>
                                          <p:spTgt spid="42">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animBg="1"/>
      <p:bldP spid="19" grpId="0"/>
      <p:bldP spid="20" grpId="0"/>
      <p:bldP spid="21" grpId="0"/>
      <p:bldP spid="41" grpId="0" build="p"/>
      <p:bldP spid="42" grpId="0" build="p"/>
      <p:bldP spid="52" grpId="0" animBg="1"/>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p:txBody>
          <a:bodyPr>
            <a:normAutofit/>
          </a:bodyPr>
          <a:lstStyle/>
          <a:p>
            <a:r>
              <a:rPr lang="en-US" dirty="0" smtClean="0"/>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predictable </a:t>
            </a:r>
            <a:r>
              <a:rPr lang="en-US" dirty="0" smtClean="0">
                <a:solidFill>
                  <a:schemeClr val="accent1">
                    <a:lumMod val="40000"/>
                    <a:lumOff val="60000"/>
                  </a:schemeClr>
                </a:solidFill>
              </a:rPr>
              <a:t>performance</a:t>
            </a:r>
          </a:p>
          <a:p>
            <a:endParaRPr lang="en-US" dirty="0" smtClean="0"/>
          </a:p>
          <a:p>
            <a:endParaRPr lang="en-US" dirty="0"/>
          </a:p>
        </p:txBody>
      </p:sp>
      <p:pic>
        <p:nvPicPr>
          <p:cNvPr id="1026" name="Picture 2" descr="http://blogs.telegraph.co.uk/technology/files/2011/12/data-explosion2.jpg">
            <a:hlinkClick r:id="rId2"/>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0"/>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553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4294967295"/>
          </p:nvPr>
        </p:nvSpPr>
        <p:spPr>
          <a:prstGeom prst="rect">
            <a:avLst/>
          </a:prstGeom>
        </p:spPr>
        <p:txBody>
          <a:bodyPr>
            <a:normAutofit/>
          </a:bodyPr>
          <a:lstStyle/>
          <a:p>
            <a:r>
              <a:rPr lang="en-US" dirty="0" smtClean="0">
                <a:solidFill>
                  <a:srgbClr val="325AA3"/>
                </a:solidFill>
              </a:rPr>
              <a:t>Scalable</a:t>
            </a:r>
            <a:r>
              <a:rPr lang="en-US" dirty="0" smtClean="0"/>
              <a:t> admission control</a:t>
            </a:r>
          </a:p>
          <a:p>
            <a:pPr lvl="1"/>
            <a:r>
              <a:rPr lang="en-US" dirty="0" smtClean="0"/>
              <a:t>Need scalable control plane (leverage existing work on causal metadata propagation and online sampling for latency/error trade-offs)</a:t>
            </a:r>
          </a:p>
          <a:p>
            <a:r>
              <a:rPr lang="en-US" dirty="0" smtClean="0">
                <a:solidFill>
                  <a:srgbClr val="325AA3"/>
                </a:solidFill>
              </a:rPr>
              <a:t>Resource-specific</a:t>
            </a:r>
            <a:r>
              <a:rPr lang="en-US" dirty="0" smtClean="0"/>
              <a:t> schedulers to make performance of resource predictable</a:t>
            </a:r>
          </a:p>
          <a:p>
            <a:pPr lvl="1"/>
            <a:r>
              <a:rPr lang="en-US" dirty="0" smtClean="0"/>
              <a:t>Example: read/write separation at flash devices</a:t>
            </a:r>
          </a:p>
          <a:p>
            <a:r>
              <a:rPr lang="en-US" dirty="0" smtClean="0">
                <a:solidFill>
                  <a:srgbClr val="325AA3"/>
                </a:solidFill>
              </a:rPr>
              <a:t>Online sampling </a:t>
            </a:r>
            <a:r>
              <a:rPr lang="en-US" dirty="0" smtClean="0"/>
              <a:t>to provide quick latency/resolution trade-offs</a:t>
            </a:r>
          </a:p>
          <a:p>
            <a:pPr lvl="1"/>
            <a:r>
              <a:rPr lang="en-US" dirty="0" smtClean="0"/>
              <a:t>Without significantly interfering with ongoing workload</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934633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4294967295"/>
          </p:nvPr>
        </p:nvSpPr>
        <p:spPr/>
        <p:txBody>
          <a:bodyPr>
            <a:normAutofit/>
          </a:bodyPr>
          <a:lstStyle/>
          <a:p>
            <a:r>
              <a:rPr lang="en-US" dirty="0" smtClean="0"/>
              <a:t>Sirius is attempting to redefine I/O based on key findings</a:t>
            </a:r>
          </a:p>
          <a:p>
            <a:pPr lvl="1"/>
            <a:r>
              <a:rPr lang="en-US" dirty="0" smtClean="0"/>
              <a:t>I/O abstractions (</a:t>
            </a:r>
            <a:r>
              <a:rPr lang="en-US" dirty="0" err="1" smtClean="0"/>
              <a:t>Posix</a:t>
            </a:r>
            <a:r>
              <a:rPr lang="en-US" dirty="0" smtClean="0"/>
              <a:t>) do not give the system enough information to fully optimize</a:t>
            </a:r>
          </a:p>
          <a:p>
            <a:pPr lvl="1"/>
            <a:r>
              <a:rPr lang="en-US" dirty="0" smtClean="0"/>
              <a:t>Data is too big to keep in one place and current systems purge data without user intervention</a:t>
            </a:r>
          </a:p>
          <a:p>
            <a:pPr lvl="1"/>
            <a:r>
              <a:rPr lang="en-US" dirty="0" smtClean="0"/>
              <a:t>Variability is too large, and users are not in control of their data</a:t>
            </a:r>
            <a:endParaRPr lang="en-US" dirty="0"/>
          </a:p>
          <a:p>
            <a:r>
              <a:rPr lang="en-US" dirty="0" smtClean="0"/>
              <a:t>Scientific Data is not random data</a:t>
            </a:r>
          </a:p>
          <a:p>
            <a:pPr lvl="1"/>
            <a:r>
              <a:rPr lang="en-US" dirty="0" smtClean="0"/>
              <a:t>There is content to the data</a:t>
            </a:r>
          </a:p>
          <a:p>
            <a:r>
              <a:rPr lang="en-US" dirty="0" smtClean="0"/>
              <a:t>Auditing calculations to prioritize, reduce data sizes but keep the information is critical to reduce the time </a:t>
            </a:r>
            <a:r>
              <a:rPr lang="en-US" smtClean="0"/>
              <a:t>of understanding</a:t>
            </a:r>
            <a:endParaRPr lang="en-US" dirty="0" smtClean="0"/>
          </a:p>
        </p:txBody>
      </p:sp>
    </p:spTree>
    <p:extLst>
      <p:ext uri="{BB962C8B-B14F-4D97-AF65-F5344CB8AC3E}">
        <p14:creationId xmlns:p14="http://schemas.microsoft.com/office/powerpoint/2010/main" val="4237981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XGCMovie2_1280x720-fa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8000"/>
          </a:xfrm>
          <a:prstGeom prst="rect">
            <a:avLst/>
          </a:prstGeom>
        </p:spPr>
      </p:pic>
    </p:spTree>
    <p:extLst>
      <p:ext uri="{BB962C8B-B14F-4D97-AF65-F5344CB8AC3E}">
        <p14:creationId xmlns:p14="http://schemas.microsoft.com/office/powerpoint/2010/main" val="310716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7201" y="0"/>
            <a:ext cx="11249890" cy="6400800"/>
          </a:xfrm>
          <a:prstGeom prst="rect">
            <a:avLst/>
          </a:prstGeom>
        </p:spPr>
      </p:pic>
      <p:sp>
        <p:nvSpPr>
          <p:cNvPr id="2" name="Title 1"/>
          <p:cNvSpPr>
            <a:spLocks noGrp="1"/>
          </p:cNvSpPr>
          <p:nvPr>
            <p:ph type="title"/>
          </p:nvPr>
        </p:nvSpPr>
        <p:spPr>
          <a:xfrm>
            <a:off x="1646238" y="177800"/>
            <a:ext cx="8899525" cy="1362242"/>
          </a:xfrm>
        </p:spPr>
        <p:txBody>
          <a:bodyPr/>
          <a:lstStyle/>
          <a:p>
            <a:r>
              <a:rPr lang="en-US" altLang="zh-CN" sz="8000" dirty="0"/>
              <a:t>Questions</a:t>
            </a:r>
            <a:endParaRPr lang="en-US" sz="8000" dirty="0">
              <a:solidFill>
                <a:schemeClr val="bg1"/>
              </a:solidFill>
            </a:endParaRPr>
          </a:p>
        </p:txBody>
      </p:sp>
    </p:spTree>
    <p:extLst>
      <p:ext uri="{BB962C8B-B14F-4D97-AF65-F5344CB8AC3E}">
        <p14:creationId xmlns:p14="http://schemas.microsoft.com/office/powerpoint/2010/main" val="4132098519"/>
      </p:ext>
    </p:extLst>
  </p:cSld>
  <p:clrMapOvr>
    <a:masterClrMapping/>
  </p:clrMapOvr>
  <mc:AlternateContent xmlns:mc="http://schemas.openxmlformats.org/markup-compatibility/2006" xmlns:p14="http://schemas.microsoft.com/office/powerpoint/2010/main">
    <mc:Choice Requires="p14">
      <p:transition spd="slow" p14:dur="2000" advTm="558"/>
    </mc:Choice>
    <mc:Fallback xmlns="">
      <p:transition spd="slow" advTm="55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23499" y="3556236"/>
            <a:ext cx="4262318" cy="2743200"/>
          </a:xfrm>
          <a:prstGeom prst="rect">
            <a:avLst/>
          </a:prstGeom>
        </p:spPr>
      </p:pic>
      <p:sp>
        <p:nvSpPr>
          <p:cNvPr id="2" name="Title 1"/>
          <p:cNvSpPr>
            <a:spLocks noGrp="1"/>
          </p:cNvSpPr>
          <p:nvPr>
            <p:ph type="title"/>
          </p:nvPr>
        </p:nvSpPr>
        <p:spPr/>
        <p:txBody>
          <a:bodyPr>
            <a:normAutofit fontScale="90000"/>
          </a:bodyPr>
          <a:lstStyle/>
          <a:p>
            <a:r>
              <a:rPr lang="en-US" b="1" dirty="0" smtClean="0"/>
              <a:t>Where do we spend our time in science</a:t>
            </a:r>
            <a:endParaRPr lang="en-US" b="1" dirty="0"/>
          </a:p>
        </p:txBody>
      </p:sp>
      <p:sp>
        <p:nvSpPr>
          <p:cNvPr id="3" name="Content Placeholder 2"/>
          <p:cNvSpPr>
            <a:spLocks noGrp="1"/>
          </p:cNvSpPr>
          <p:nvPr>
            <p:ph idx="4294967295"/>
          </p:nvPr>
        </p:nvSpPr>
        <p:spPr>
          <a:xfrm>
            <a:off x="838200" y="1179576"/>
            <a:ext cx="10515600" cy="5032760"/>
          </a:xfrm>
        </p:spPr>
        <p:txBody>
          <a:bodyPr>
            <a:normAutofit/>
          </a:bodyPr>
          <a:lstStyle/>
          <a:p>
            <a:pPr marL="338138" indent="-338138"/>
            <a:r>
              <a:rPr lang="en-US" dirty="0">
                <a:cs typeface="Calibri"/>
              </a:rPr>
              <a:t>Goals</a:t>
            </a:r>
            <a:endParaRPr lang="en-US" sz="2000" dirty="0">
              <a:cs typeface="Calibri"/>
            </a:endParaRPr>
          </a:p>
          <a:p>
            <a:pPr lvl="1"/>
            <a:r>
              <a:rPr lang="en-US" dirty="0">
                <a:cs typeface="Calibri"/>
              </a:rPr>
              <a:t>Accelerate this process</a:t>
            </a:r>
          </a:p>
          <a:p>
            <a:pPr lvl="1"/>
            <a:r>
              <a:rPr lang="en-US" dirty="0">
                <a:cs typeface="Calibri"/>
              </a:rPr>
              <a:t>Make the process </a:t>
            </a:r>
            <a:r>
              <a:rPr lang="en-US" b="1" dirty="0">
                <a:solidFill>
                  <a:srgbClr val="FF0000"/>
                </a:solidFill>
                <a:cs typeface="Calibri"/>
              </a:rPr>
              <a:t>predictable</a:t>
            </a:r>
          </a:p>
          <a:p>
            <a:pPr lvl="1"/>
            <a:r>
              <a:rPr lang="en-US" dirty="0">
                <a:cs typeface="Calibri"/>
              </a:rPr>
              <a:t>Make the process </a:t>
            </a:r>
            <a:r>
              <a:rPr lang="en-US" b="1" dirty="0">
                <a:solidFill>
                  <a:srgbClr val="FF0000"/>
                </a:solidFill>
                <a:cs typeface="Calibri"/>
              </a:rPr>
              <a:t>adaptable</a:t>
            </a:r>
          </a:p>
          <a:p>
            <a:pPr lvl="1"/>
            <a:r>
              <a:rPr lang="en-US" dirty="0">
                <a:cs typeface="Calibri"/>
              </a:rPr>
              <a:t>Make the process </a:t>
            </a:r>
            <a:r>
              <a:rPr lang="en-US" b="1" dirty="0">
                <a:solidFill>
                  <a:srgbClr val="FF0000"/>
                </a:solidFill>
                <a:cs typeface="Calibri"/>
              </a:rPr>
              <a:t>scalable</a:t>
            </a:r>
            <a:r>
              <a:rPr lang="en-US" dirty="0">
                <a:solidFill>
                  <a:srgbClr val="FF0000"/>
                </a:solidFill>
                <a:cs typeface="Calibri"/>
              </a:rPr>
              <a:t> </a:t>
            </a:r>
            <a:r>
              <a:rPr lang="en-US" dirty="0">
                <a:cs typeface="Calibri"/>
              </a:rPr>
              <a:t>as </a:t>
            </a:r>
            <a:r>
              <a:rPr lang="en-US" dirty="0" smtClean="0">
                <a:cs typeface="Calibri"/>
              </a:rPr>
              <a:t>the</a:t>
            </a:r>
            <a:br>
              <a:rPr lang="en-US" dirty="0" smtClean="0">
                <a:cs typeface="Calibri"/>
              </a:rPr>
            </a:br>
            <a:r>
              <a:rPr lang="en-US" dirty="0" smtClean="0">
                <a:cs typeface="Calibri"/>
              </a:rPr>
              <a:t>complexity </a:t>
            </a:r>
            <a:r>
              <a:rPr lang="en-US" dirty="0">
                <a:cs typeface="Calibri"/>
              </a:rPr>
              <a:t>increases</a:t>
            </a:r>
          </a:p>
          <a:p>
            <a:pPr lvl="1"/>
            <a:r>
              <a:rPr lang="en-US" dirty="0">
                <a:cs typeface="Calibri"/>
              </a:rPr>
              <a:t>Make the software </a:t>
            </a:r>
            <a:r>
              <a:rPr lang="en-US" b="1" dirty="0" smtClean="0">
                <a:solidFill>
                  <a:srgbClr val="FF0000"/>
                </a:solidFill>
                <a:cs typeface="Calibri"/>
              </a:rPr>
              <a:t>easy-to-use</a:t>
            </a:r>
          </a:p>
          <a:p>
            <a:r>
              <a:rPr lang="en-US" dirty="0" smtClean="0">
                <a:solidFill>
                  <a:srgbClr val="325AA3"/>
                </a:solidFill>
                <a:cs typeface="Calibri"/>
              </a:rPr>
              <a:t>Observation</a:t>
            </a:r>
          </a:p>
          <a:p>
            <a:pPr lvl="1"/>
            <a:r>
              <a:rPr lang="en-US" dirty="0" smtClean="0">
                <a:cs typeface="Calibri"/>
              </a:rPr>
              <a:t>Most of the time is spent in</a:t>
            </a:r>
            <a:br>
              <a:rPr lang="en-US" dirty="0" smtClean="0">
                <a:cs typeface="Calibri"/>
              </a:rPr>
            </a:br>
            <a:r>
              <a:rPr lang="en-US" dirty="0" smtClean="0">
                <a:cs typeface="Calibri"/>
              </a:rPr>
              <a:t>managing, moving, storing,</a:t>
            </a:r>
            <a:br>
              <a:rPr lang="en-US" dirty="0" smtClean="0">
                <a:cs typeface="Calibri"/>
              </a:rPr>
            </a:br>
            <a:r>
              <a:rPr lang="en-US" dirty="0" smtClean="0">
                <a:cs typeface="Calibri"/>
              </a:rPr>
              <a:t>retrieving , and turning</a:t>
            </a:r>
            <a:br>
              <a:rPr lang="en-US" dirty="0" smtClean="0">
                <a:cs typeface="Calibri"/>
              </a:rPr>
            </a:br>
            <a:r>
              <a:rPr lang="en-US" dirty="0" smtClean="0">
                <a:cs typeface="Calibri"/>
              </a:rPr>
              <a:t>the science data into </a:t>
            </a:r>
            <a:br>
              <a:rPr lang="en-US" dirty="0" smtClean="0">
                <a:cs typeface="Calibri"/>
              </a:rPr>
            </a:br>
            <a:r>
              <a:rPr lang="en-US" b="1" dirty="0" smtClean="0">
                <a:solidFill>
                  <a:srgbClr val="C00000"/>
                </a:solidFill>
                <a:cs typeface="Calibri"/>
              </a:rPr>
              <a:t>knowledge</a:t>
            </a:r>
          </a:p>
          <a:p>
            <a:pPr lvl="1"/>
            <a:endParaRPr lang="en-US" b="1" dirty="0">
              <a:cs typeface="Calibri"/>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7056" y="900136"/>
            <a:ext cx="5614744" cy="2743200"/>
          </a:xfrm>
          <a:prstGeom prst="rect">
            <a:avLst/>
          </a:prstGeom>
        </p:spPr>
      </p:pic>
    </p:spTree>
    <p:extLst>
      <p:ext uri="{BB962C8B-B14F-4D97-AF65-F5344CB8AC3E}">
        <p14:creationId xmlns:p14="http://schemas.microsoft.com/office/powerpoint/2010/main" val="1732539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Next </a:t>
            </a:r>
            <a:r>
              <a:rPr lang="en-US" smtClean="0"/>
              <a:t>Generation DOE computing</a:t>
            </a:r>
            <a:endParaRPr lang="en-US"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33400" y="805932"/>
            <a:ext cx="11181841" cy="5489026"/>
          </a:xfrm>
          <a:prstGeom prst="rect">
            <a:avLst/>
          </a:prstGeom>
        </p:spPr>
      </p:pic>
      <p:sp>
        <p:nvSpPr>
          <p:cNvPr id="5" name="Rectangle 4"/>
          <p:cNvSpPr/>
          <p:nvPr/>
        </p:nvSpPr>
        <p:spPr>
          <a:xfrm>
            <a:off x="533400" y="1662545"/>
            <a:ext cx="11090564" cy="16417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4572000"/>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400" y="5713067"/>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791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ACACA"/>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9075" y="792005"/>
            <a:ext cx="6208581" cy="2978239"/>
          </a:xfrm>
          <a:prstGeom prst="rect">
            <a:avLst/>
          </a:prstGeom>
        </p:spPr>
      </p:pic>
      <p:sp>
        <p:nvSpPr>
          <p:cNvPr id="2" name="Title 1"/>
          <p:cNvSpPr>
            <a:spLocks noGrp="1"/>
          </p:cNvSpPr>
          <p:nvPr>
            <p:ph type="title"/>
          </p:nvPr>
        </p:nvSpPr>
        <p:spPr/>
        <p:txBody>
          <a:bodyPr/>
          <a:lstStyle/>
          <a:p>
            <a:r>
              <a:rPr lang="en-US" dirty="0" smtClean="0"/>
              <a:t>Abstractions across File System to DB</a:t>
            </a:r>
            <a:endParaRPr lang="en-US" dirty="0"/>
          </a:p>
        </p:txBody>
      </p:sp>
      <p:grpSp>
        <p:nvGrpSpPr>
          <p:cNvPr id="13" name="Group 12"/>
          <p:cNvGrpSpPr/>
          <p:nvPr/>
        </p:nvGrpSpPr>
        <p:grpSpPr>
          <a:xfrm>
            <a:off x="5046344" y="3770244"/>
            <a:ext cx="6671311" cy="2656173"/>
            <a:chOff x="563731" y="3770243"/>
            <a:chExt cx="6671311" cy="2656173"/>
          </a:xfrm>
        </p:grpSpPr>
        <p:grpSp>
          <p:nvGrpSpPr>
            <p:cNvPr id="6" name="Group 5"/>
            <p:cNvGrpSpPr/>
            <p:nvPr/>
          </p:nvGrpSpPr>
          <p:grpSpPr>
            <a:xfrm>
              <a:off x="6038014" y="5106570"/>
              <a:ext cx="1197028" cy="1319846"/>
              <a:chOff x="7100794" y="4341180"/>
              <a:chExt cx="1663656" cy="2032986"/>
            </a:xfrm>
          </p:grpSpPr>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00794" y="4710510"/>
                <a:ext cx="1663656" cy="1663656"/>
              </a:xfrm>
              <a:prstGeom prst="rect">
                <a:avLst/>
              </a:prstGeom>
            </p:spPr>
          </p:pic>
          <p:sp>
            <p:nvSpPr>
              <p:cNvPr id="5" name="TextBox 4"/>
              <p:cNvSpPr txBox="1"/>
              <p:nvPr/>
            </p:nvSpPr>
            <p:spPr>
              <a:xfrm>
                <a:off x="7466703" y="4341180"/>
                <a:ext cx="452368" cy="369332"/>
              </a:xfrm>
              <a:prstGeom prst="rect">
                <a:avLst/>
              </a:prstGeom>
              <a:noFill/>
            </p:spPr>
            <p:txBody>
              <a:bodyPr wrap="none" rtlCol="0">
                <a:spAutoFit/>
              </a:bodyPr>
              <a:lstStyle/>
              <a:p>
                <a:r>
                  <a:rPr lang="en-US" dirty="0" smtClean="0"/>
                  <a:t>DB</a:t>
                </a:r>
                <a:endParaRPr lang="en-US" dirty="0"/>
              </a:p>
            </p:txBody>
          </p:sp>
        </p:grpSp>
        <p:graphicFrame>
          <p:nvGraphicFramePr>
            <p:cNvPr id="3" name="Content Placeholder 3"/>
            <p:cNvGraphicFramePr>
              <a:graphicFrameLocks/>
            </p:cNvGraphicFramePr>
            <p:nvPr>
              <p:extLst>
                <p:ext uri="{D42A27DB-BD31-4B8C-83A1-F6EECF244321}">
                  <p14:modId xmlns:p14="http://schemas.microsoft.com/office/powerpoint/2010/main" val="2794789803"/>
                </p:ext>
              </p:extLst>
            </p:nvPr>
          </p:nvGraphicFramePr>
          <p:xfrm>
            <a:off x="563731" y="3770243"/>
            <a:ext cx="5153488" cy="26039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p:cNvSpPr txBox="1"/>
            <p:nvPr/>
          </p:nvSpPr>
          <p:spPr>
            <a:xfrm rot="2607732">
              <a:off x="3199394" y="4798323"/>
              <a:ext cx="3361815" cy="646331"/>
            </a:xfrm>
            <a:prstGeom prst="rect">
              <a:avLst/>
            </a:prstGeom>
            <a:noFill/>
          </p:spPr>
          <p:txBody>
            <a:bodyPr wrap="square" rtlCol="0">
              <a:spAutoFit/>
            </a:bodyPr>
            <a:lstStyle/>
            <a:p>
              <a:r>
                <a:rPr lang="en-US" dirty="0" smtClean="0"/>
                <a:t>SIRIUS API to manage data across all of the storage/DB layers</a:t>
              </a:r>
              <a:endParaRPr lang="en-US" dirty="0"/>
            </a:p>
          </p:txBody>
        </p:sp>
      </p:grpSp>
      <p:sp>
        <p:nvSpPr>
          <p:cNvPr id="9" name="TextBox 8"/>
          <p:cNvSpPr txBox="1"/>
          <p:nvPr/>
        </p:nvSpPr>
        <p:spPr>
          <a:xfrm>
            <a:off x="9659949" y="2043842"/>
            <a:ext cx="1145314" cy="646331"/>
          </a:xfrm>
          <a:prstGeom prst="rect">
            <a:avLst/>
          </a:prstGeom>
          <a:noFill/>
        </p:spPr>
        <p:txBody>
          <a:bodyPr wrap="none" rtlCol="0">
            <a:spAutoFit/>
          </a:bodyPr>
          <a:lstStyle/>
          <a:p>
            <a:r>
              <a:rPr lang="en-US" dirty="0" smtClean="0"/>
              <a:t>Typical DB</a:t>
            </a:r>
            <a:br>
              <a:rPr lang="en-US" dirty="0" smtClean="0"/>
            </a:br>
            <a:r>
              <a:rPr lang="en-US" dirty="0" smtClean="0"/>
              <a:t>workload</a:t>
            </a:r>
            <a:endParaRPr lang="en-US" dirty="0"/>
          </a:p>
        </p:txBody>
      </p:sp>
      <p:sp>
        <p:nvSpPr>
          <p:cNvPr id="10" name="TextBox 9"/>
          <p:cNvSpPr txBox="1"/>
          <p:nvPr/>
        </p:nvSpPr>
        <p:spPr>
          <a:xfrm>
            <a:off x="6818533" y="2008324"/>
            <a:ext cx="1102033" cy="646331"/>
          </a:xfrm>
          <a:prstGeom prst="rect">
            <a:avLst/>
          </a:prstGeom>
          <a:noFill/>
        </p:spPr>
        <p:txBody>
          <a:bodyPr wrap="none" rtlCol="0">
            <a:spAutoFit/>
          </a:bodyPr>
          <a:lstStyle/>
          <a:p>
            <a:r>
              <a:rPr lang="en-US" dirty="0" smtClean="0"/>
              <a:t>Typical FS</a:t>
            </a:r>
            <a:br>
              <a:rPr lang="en-US" dirty="0" smtClean="0"/>
            </a:br>
            <a:r>
              <a:rPr lang="en-US" dirty="0" smtClean="0"/>
              <a:t>workload</a:t>
            </a:r>
            <a:endParaRPr lang="en-US" dirty="0"/>
          </a:p>
        </p:txBody>
      </p:sp>
      <p:sp>
        <p:nvSpPr>
          <p:cNvPr id="11" name="Rectangle 10"/>
          <p:cNvSpPr/>
          <p:nvPr/>
        </p:nvSpPr>
        <p:spPr>
          <a:xfrm>
            <a:off x="8613365" y="2170079"/>
            <a:ext cx="859004" cy="457524"/>
          </a:xfrm>
          <a:prstGeom prst="rect">
            <a:avLst/>
          </a:prstGeom>
          <a:solidFill>
            <a:srgbClr val="B8BD73">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632043" y="781075"/>
            <a:ext cx="4863179" cy="4565272"/>
          </a:xfrm>
          <a:prstGeom prst="rect">
            <a:avLst/>
          </a:prstGeom>
        </p:spPr>
      </p:pic>
    </p:spTree>
    <p:extLst>
      <p:ext uri="{BB962C8B-B14F-4D97-AF65-F5344CB8AC3E}">
        <p14:creationId xmlns:p14="http://schemas.microsoft.com/office/powerpoint/2010/main" val="2215172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Basic principles of Sirius</a:t>
            </a:r>
            <a:endParaRPr lang="en-US" dirty="0"/>
          </a:p>
        </p:txBody>
      </p:sp>
      <p:sp>
        <p:nvSpPr>
          <p:cNvPr id="3" name="Content Placeholder 2"/>
          <p:cNvSpPr>
            <a:spLocks noGrp="1"/>
          </p:cNvSpPr>
          <p:nvPr>
            <p:ph idx="4294967295"/>
          </p:nvPr>
        </p:nvSpPr>
        <p:spPr/>
        <p:txBody>
          <a:bodyPr>
            <a:normAutofit/>
          </a:bodyPr>
          <a:lstStyle/>
          <a:p>
            <a:r>
              <a:rPr lang="en-US" b="1" dirty="0">
                <a:solidFill>
                  <a:srgbClr val="C00000"/>
                </a:solidFill>
              </a:rPr>
              <a:t>Principle 1</a:t>
            </a:r>
            <a:r>
              <a:rPr lang="en-US" dirty="0"/>
              <a:t>: A knowledge-centric system design that allows user knowledge to define data </a:t>
            </a:r>
            <a:r>
              <a:rPr lang="en-US" dirty="0" smtClean="0"/>
              <a:t>policies</a:t>
            </a:r>
          </a:p>
          <a:p>
            <a:pPr lvl="1"/>
            <a:r>
              <a:rPr lang="en-US" dirty="0" smtClean="0"/>
              <a:t>Today SSIO </a:t>
            </a:r>
            <a:r>
              <a:rPr lang="en-US" dirty="0"/>
              <a:t>layers are written in a stove-pipe fashion, and quite often do not allow optimizations to take </a:t>
            </a:r>
            <a:r>
              <a:rPr lang="en-US" dirty="0" smtClean="0"/>
              <a:t>place</a:t>
            </a:r>
            <a:endParaRPr lang="en-US" dirty="0"/>
          </a:p>
          <a:p>
            <a:pPr lvl="1"/>
            <a:r>
              <a:rPr lang="en-US" dirty="0"/>
              <a:t>R</a:t>
            </a:r>
            <a:r>
              <a:rPr lang="en-US" dirty="0" smtClean="0"/>
              <a:t>e-design </a:t>
            </a:r>
            <a:r>
              <a:rPr lang="en-US" dirty="0"/>
              <a:t>the layers in a highly integrated fashion where users </a:t>
            </a:r>
            <a:r>
              <a:rPr lang="en-US" dirty="0" smtClean="0"/>
              <a:t>place </a:t>
            </a:r>
            <a:r>
              <a:rPr lang="en-US" dirty="0"/>
              <a:t>their intentions </a:t>
            </a:r>
            <a:r>
              <a:rPr lang="en-US" dirty="0" smtClean="0"/>
              <a:t>into the </a:t>
            </a:r>
            <a:r>
              <a:rPr lang="en-US" dirty="0"/>
              <a:t>system and actions will statically and dynamically take place to optimize for </a:t>
            </a:r>
            <a:r>
              <a:rPr lang="en-US" dirty="0" smtClean="0"/>
              <a:t>the </a:t>
            </a:r>
            <a:r>
              <a:rPr lang="en-US" dirty="0"/>
              <a:t>system </a:t>
            </a:r>
            <a:r>
              <a:rPr lang="en-US" dirty="0" smtClean="0"/>
              <a:t>and for individual requests</a:t>
            </a:r>
            <a:endParaRPr lang="en-US" dirty="0"/>
          </a:p>
          <a:p>
            <a:r>
              <a:rPr lang="en-US" b="1" dirty="0">
                <a:solidFill>
                  <a:srgbClr val="C00000"/>
                </a:solidFill>
              </a:rPr>
              <a:t>Principle 2:</a:t>
            </a:r>
            <a:r>
              <a:rPr lang="en-US" dirty="0"/>
              <a:t> Predictable performance and quality of data in the SSIO layers needs to be established </a:t>
            </a:r>
            <a:r>
              <a:rPr lang="en-US" dirty="0" smtClean="0"/>
              <a:t>so science </a:t>
            </a:r>
            <a:r>
              <a:rPr lang="en-US" dirty="0"/>
              <a:t>can be done on the exascale systems in a more </a:t>
            </a:r>
            <a:r>
              <a:rPr lang="en-US" dirty="0" smtClean="0"/>
              <a:t>efficient manner</a:t>
            </a:r>
          </a:p>
          <a:p>
            <a:pPr lvl="1"/>
            <a:r>
              <a:rPr lang="en-US" dirty="0" smtClean="0"/>
              <a:t>Without </a:t>
            </a:r>
            <a:r>
              <a:rPr lang="en-US" dirty="0"/>
              <a:t>predictable </a:t>
            </a:r>
            <a:r>
              <a:rPr lang="en-US" dirty="0" smtClean="0"/>
              <a:t>performance, not </a:t>
            </a:r>
            <a:r>
              <a:rPr lang="en-US" dirty="0"/>
              <a:t>only can the runs be slowed down because of shared resource contention </a:t>
            </a:r>
            <a:r>
              <a:rPr lang="en-US" dirty="0" smtClean="0"/>
              <a:t>but </a:t>
            </a:r>
            <a:r>
              <a:rPr lang="en-US" dirty="0"/>
              <a:t>also it </a:t>
            </a:r>
            <a:r>
              <a:rPr lang="en-US" dirty="0" smtClean="0"/>
              <a:t>affects key science decisions</a:t>
            </a:r>
            <a:endParaRPr lang="en-US" dirty="0"/>
          </a:p>
        </p:txBody>
      </p:sp>
    </p:spTree>
    <p:extLst>
      <p:ext uri="{BB962C8B-B14F-4D97-AF65-F5344CB8AC3E}">
        <p14:creationId xmlns:p14="http://schemas.microsoft.com/office/powerpoint/2010/main" val="419218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t>SIRIUS Building blocks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predictable performance</a:t>
            </a:r>
            <a:endParaRPr lang="en-US" dirty="0" smtClean="0">
              <a:solidFill>
                <a:schemeClr val="accent1">
                  <a:lumMod val="40000"/>
                  <a:lumOff val="60000"/>
                </a:schemeClr>
              </a:solidFill>
            </a:endParaRPr>
          </a:p>
          <a:p>
            <a:endParaRPr lang="en-US" dirty="0" smtClean="0"/>
          </a:p>
          <a:p>
            <a:endParaRPr lang="en-US" dirty="0"/>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6172200" y="0"/>
            <a:ext cx="5486400" cy="3657600"/>
          </a:xfrm>
          <a:prstGeom prst="rect">
            <a:avLst/>
          </a:prstGeom>
        </p:spPr>
      </p:pic>
    </p:spTree>
    <p:extLst>
      <p:ext uri="{BB962C8B-B14F-4D97-AF65-F5344CB8AC3E}">
        <p14:creationId xmlns:p14="http://schemas.microsoft.com/office/powerpoint/2010/main" val="2423377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dirty="0"/>
              <a:t>ADIOS</a:t>
            </a:r>
          </a:p>
        </p:txBody>
      </p:sp>
      <p:sp>
        <p:nvSpPr>
          <p:cNvPr id="7" name="Content Placeholder 6"/>
          <p:cNvSpPr>
            <a:spLocks noGrp="1"/>
          </p:cNvSpPr>
          <p:nvPr>
            <p:ph idx="4294967295"/>
          </p:nvPr>
        </p:nvSpPr>
        <p:spPr>
          <a:xfrm>
            <a:off x="655381" y="797157"/>
            <a:ext cx="7180847" cy="5386921"/>
          </a:xfrm>
        </p:spPr>
        <p:txBody>
          <a:bodyPr>
            <a:normAutofit/>
          </a:bodyPr>
          <a:lstStyle/>
          <a:p>
            <a:pPr marL="233363" indent="-233363">
              <a:spcBef>
                <a:spcPts val="600"/>
              </a:spcBef>
            </a:pPr>
            <a:r>
              <a:rPr lang="en-US" sz="2600" dirty="0">
                <a:solidFill>
                  <a:prstClr val="black"/>
                </a:solidFill>
                <a:latin typeface="Calibri" panose="020F0502020204030204" pitchFamily="34" charset="0"/>
              </a:rPr>
              <a:t>An I/O abstraction framework </a:t>
            </a:r>
          </a:p>
          <a:p>
            <a:pPr marL="233363" indent="-233363">
              <a:spcBef>
                <a:spcPts val="600"/>
              </a:spcBef>
            </a:pPr>
            <a:r>
              <a:rPr lang="en-US" sz="2600" dirty="0">
                <a:solidFill>
                  <a:prstClr val="black"/>
                </a:solidFill>
                <a:latin typeface="Calibri" panose="020F0502020204030204" pitchFamily="34" charset="0"/>
              </a:rPr>
              <a:t>Provides portable, fast, scalable</a:t>
            </a:r>
            <a:r>
              <a:rPr lang="en-US" sz="2600" dirty="0" smtClean="0">
                <a:solidFill>
                  <a:prstClr val="black"/>
                </a:solidFill>
                <a:latin typeface="Calibri" panose="020F0502020204030204" pitchFamily="34" charset="0"/>
              </a:rPr>
              <a:t>,</a:t>
            </a:r>
            <a:br>
              <a:rPr lang="en-US" sz="2600" dirty="0" smtClean="0">
                <a:solidFill>
                  <a:prstClr val="black"/>
                </a:solidFill>
                <a:latin typeface="Calibri" panose="020F0502020204030204" pitchFamily="34" charset="0"/>
              </a:rPr>
            </a:br>
            <a:r>
              <a:rPr lang="en-US" sz="2600" dirty="0" smtClean="0">
                <a:solidFill>
                  <a:prstClr val="black"/>
                </a:solidFill>
                <a:latin typeface="Calibri" panose="020F0502020204030204" pitchFamily="34" charset="0"/>
              </a:rPr>
              <a:t>easy-to-use</a:t>
            </a:r>
            <a:r>
              <a:rPr lang="en-US" sz="2600" dirty="0">
                <a:solidFill>
                  <a:prstClr val="black"/>
                </a:solidFill>
                <a:latin typeface="Calibri" panose="020F0502020204030204" pitchFamily="34" charset="0"/>
              </a:rPr>
              <a:t>, metadata rich output </a:t>
            </a:r>
          </a:p>
          <a:p>
            <a:pPr marL="233363" indent="-233363">
              <a:spcBef>
                <a:spcPts val="600"/>
              </a:spcBef>
            </a:pPr>
            <a:r>
              <a:rPr lang="en-US" sz="2600" dirty="0" smtClean="0">
                <a:solidFill>
                  <a:prstClr val="black"/>
                </a:solidFill>
                <a:latin typeface="Calibri" panose="020F0502020204030204" pitchFamily="34" charset="0"/>
              </a:rPr>
              <a:t>Choose the I</a:t>
            </a:r>
            <a:r>
              <a:rPr lang="en-US" sz="2600" dirty="0">
                <a:solidFill>
                  <a:prstClr val="black"/>
                </a:solidFill>
                <a:latin typeface="Calibri" panose="020F0502020204030204" pitchFamily="34" charset="0"/>
              </a:rPr>
              <a:t>/O method </a:t>
            </a:r>
            <a:r>
              <a:rPr lang="en-US" sz="2600" dirty="0" smtClean="0">
                <a:solidFill>
                  <a:prstClr val="black"/>
                </a:solidFill>
                <a:latin typeface="Calibri" panose="020F0502020204030204" pitchFamily="34" charset="0"/>
              </a:rPr>
              <a:t>at runtime</a:t>
            </a:r>
            <a:endParaRPr lang="en-US" sz="2600" dirty="0">
              <a:solidFill>
                <a:prstClr val="black"/>
              </a:solidFill>
              <a:latin typeface="Calibri" panose="020F0502020204030204" pitchFamily="34" charset="0"/>
            </a:endParaRPr>
          </a:p>
          <a:p>
            <a:pPr marL="233363" indent="-233363">
              <a:spcBef>
                <a:spcPts val="600"/>
              </a:spcBef>
            </a:pPr>
            <a:r>
              <a:rPr lang="en-US" sz="2600" dirty="0">
                <a:solidFill>
                  <a:prstClr val="black"/>
                </a:solidFill>
                <a:latin typeface="Calibri" panose="020F0502020204030204" pitchFamily="34" charset="0"/>
              </a:rPr>
              <a:t>Abstracts the API from the method</a:t>
            </a:r>
          </a:p>
          <a:p>
            <a:pPr marL="233363" indent="-233363">
              <a:spcBef>
                <a:spcPts val="600"/>
              </a:spcBef>
            </a:pPr>
            <a:r>
              <a:rPr lang="en-US" sz="2600" dirty="0" smtClean="0">
                <a:solidFill>
                  <a:prstClr val="black"/>
                </a:solidFill>
                <a:latin typeface="Calibri" panose="020F0502020204030204" pitchFamily="34" charset="0"/>
              </a:rPr>
              <a:t>Need </a:t>
            </a:r>
            <a:r>
              <a:rPr lang="en-US" sz="2600" dirty="0">
                <a:solidFill>
                  <a:prstClr val="black"/>
                </a:solidFill>
                <a:latin typeface="Calibri" panose="020F0502020204030204" pitchFamily="34" charset="0"/>
              </a:rPr>
              <a:t>to provide solutions for “90</a:t>
            </a:r>
            <a:r>
              <a:rPr lang="en-US" sz="2600" dirty="0" smtClean="0">
                <a:solidFill>
                  <a:prstClr val="black"/>
                </a:solidFill>
                <a:latin typeface="Calibri" panose="020F0502020204030204" pitchFamily="34" charset="0"/>
              </a:rPr>
              <a:t>%</a:t>
            </a:r>
            <a:br>
              <a:rPr lang="en-US" sz="2600" dirty="0" smtClean="0">
                <a:solidFill>
                  <a:prstClr val="black"/>
                </a:solidFill>
                <a:latin typeface="Calibri" panose="020F0502020204030204" pitchFamily="34" charset="0"/>
              </a:rPr>
            </a:br>
            <a:r>
              <a:rPr lang="en-US" sz="2600" dirty="0" smtClean="0">
                <a:solidFill>
                  <a:prstClr val="black"/>
                </a:solidFill>
                <a:latin typeface="Calibri" panose="020F0502020204030204" pitchFamily="34" charset="0"/>
              </a:rPr>
              <a:t> </a:t>
            </a:r>
            <a:r>
              <a:rPr lang="en-US" sz="2600" dirty="0">
                <a:solidFill>
                  <a:prstClr val="black"/>
                </a:solidFill>
                <a:latin typeface="Calibri" panose="020F0502020204030204" pitchFamily="34" charset="0"/>
              </a:rPr>
              <a:t>of the applications</a:t>
            </a:r>
            <a:r>
              <a:rPr lang="en-US" sz="2600" dirty="0" smtClean="0">
                <a:solidFill>
                  <a:prstClr val="black"/>
                </a:solidFill>
                <a:latin typeface="Calibri" panose="020F0502020204030204" pitchFamily="34" charset="0"/>
              </a:rPr>
              <a:t>”</a:t>
            </a:r>
            <a:endParaRPr lang="en-US" sz="2600" dirty="0">
              <a:solidFill>
                <a:prstClr val="black"/>
              </a:solidFill>
              <a:latin typeface="Calibri" panose="020F0502020204030204" pitchFamily="34" charset="0"/>
            </a:endParaRPr>
          </a:p>
        </p:txBody>
      </p:sp>
      <p:sp>
        <p:nvSpPr>
          <p:cNvPr id="8" name="Content Placeholder 3"/>
          <p:cNvSpPr txBox="1">
            <a:spLocks/>
          </p:cNvSpPr>
          <p:nvPr/>
        </p:nvSpPr>
        <p:spPr>
          <a:xfrm>
            <a:off x="4424273" y="3599782"/>
            <a:ext cx="6929527" cy="1443274"/>
          </a:xfrm>
          <a:prstGeom prst="rect">
            <a:avLst/>
          </a:prstGeom>
        </p:spPr>
        <p:txBody>
          <a:bodyPr vert="horz" lIns="91440" tIns="45720" rIns="91440" bIns="45720" numCol="2" rtlCol="0">
            <a:normAutofit fontScale="70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t>Astrophysics</a:t>
            </a:r>
          </a:p>
          <a:p>
            <a:r>
              <a:rPr lang="en-US" sz="1600" b="1" dirty="0"/>
              <a:t>Climate</a:t>
            </a:r>
          </a:p>
          <a:p>
            <a:r>
              <a:rPr lang="en-US" sz="1600" b="1" dirty="0"/>
              <a:t>Combustion</a:t>
            </a:r>
          </a:p>
          <a:p>
            <a:r>
              <a:rPr lang="en-US" sz="1600" b="1" dirty="0"/>
              <a:t>CFD</a:t>
            </a:r>
          </a:p>
          <a:p>
            <a:r>
              <a:rPr lang="en-US" sz="1600" b="1" dirty="0"/>
              <a:t>Environmental Science</a:t>
            </a:r>
          </a:p>
          <a:p>
            <a:r>
              <a:rPr lang="en-US" sz="1600" b="1" dirty="0"/>
              <a:t>Fusion</a:t>
            </a:r>
          </a:p>
          <a:p>
            <a:r>
              <a:rPr lang="en-US" sz="1600" b="1" dirty="0"/>
              <a:t>Geoscience</a:t>
            </a:r>
          </a:p>
          <a:p>
            <a:r>
              <a:rPr lang="en-US" sz="1600" b="1" dirty="0"/>
              <a:t>Materials Science</a:t>
            </a:r>
          </a:p>
          <a:p>
            <a:r>
              <a:rPr lang="en-US" sz="1600" b="1" dirty="0"/>
              <a:t>Medical: Pathology</a:t>
            </a:r>
          </a:p>
          <a:p>
            <a:r>
              <a:rPr lang="en-US" sz="1600" b="1" dirty="0"/>
              <a:t>Neutron Science</a:t>
            </a:r>
          </a:p>
          <a:p>
            <a:r>
              <a:rPr lang="en-US" sz="1600" b="1" dirty="0"/>
              <a:t>Nuclear Science</a:t>
            </a:r>
          </a:p>
          <a:p>
            <a:r>
              <a:rPr lang="en-US" sz="1600" b="1" dirty="0"/>
              <a:t>Quantum Turbulence</a:t>
            </a:r>
          </a:p>
          <a:p>
            <a:r>
              <a:rPr lang="en-US" sz="1600" b="1" dirty="0"/>
              <a:t>Relativity</a:t>
            </a:r>
          </a:p>
          <a:p>
            <a:r>
              <a:rPr lang="en-US" sz="1600" b="1" dirty="0"/>
              <a:t>Seismology</a:t>
            </a:r>
          </a:p>
          <a:p>
            <a:r>
              <a:rPr lang="en-US" sz="1600" b="1" dirty="0"/>
              <a:t>Sub-surface modeling</a:t>
            </a:r>
          </a:p>
          <a:p>
            <a:r>
              <a:rPr lang="en-US" sz="1600" b="1" dirty="0"/>
              <a:t>Weather</a:t>
            </a:r>
          </a:p>
        </p:txBody>
      </p:sp>
      <p:pic>
        <p:nvPicPr>
          <p:cNvPr id="9" name="Picture 8"/>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782782" y="3677081"/>
            <a:ext cx="3407605" cy="1950331"/>
          </a:xfrm>
          <a:prstGeom prst="rect">
            <a:avLst/>
          </a:prstGeom>
        </p:spPr>
      </p:pic>
      <p:sp>
        <p:nvSpPr>
          <p:cNvPr id="2" name="Rectangle 1"/>
          <p:cNvSpPr/>
          <p:nvPr/>
        </p:nvSpPr>
        <p:spPr>
          <a:xfrm>
            <a:off x="539332" y="6075978"/>
            <a:ext cx="5699124" cy="369332"/>
          </a:xfrm>
          <a:prstGeom prst="rect">
            <a:avLst/>
          </a:prstGeom>
        </p:spPr>
        <p:txBody>
          <a:bodyPr wrap="none">
            <a:spAutoFit/>
          </a:bodyPr>
          <a:lstStyle/>
          <a:p>
            <a:pPr marL="233363" indent="-233363">
              <a:spcBef>
                <a:spcPts val="600"/>
              </a:spcBef>
            </a:pPr>
            <a:r>
              <a:rPr lang="en-US" dirty="0">
                <a:solidFill>
                  <a:prstClr val="black"/>
                </a:solidFill>
                <a:latin typeface="Calibri" panose="020F0502020204030204" pitchFamily="34" charset="0"/>
              </a:rPr>
              <a:t> </a:t>
            </a:r>
            <a:r>
              <a:rPr lang="en-US" dirty="0">
                <a:solidFill>
                  <a:prstClr val="black"/>
                </a:solidFill>
                <a:latin typeface="Calibri" panose="020F0502020204030204" pitchFamily="34" charset="0"/>
                <a:hlinkClick r:id="rId4"/>
              </a:rPr>
              <a:t>http://www.nccs.gov/user-support/center-projects/adios/</a:t>
            </a:r>
            <a:endParaRPr lang="en-US" dirty="0">
              <a:solidFill>
                <a:prstClr val="black"/>
              </a:solidFill>
              <a:latin typeface="Calibri" panose="020F0502020204030204" pitchFamily="34" charset="0"/>
            </a:endParaRPr>
          </a:p>
        </p:txBody>
      </p:sp>
      <p:pic>
        <p:nvPicPr>
          <p:cNvPr id="10" name="Picture 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21989" y="-1"/>
            <a:ext cx="5999637" cy="3599781"/>
          </a:xfrm>
          <a:prstGeom prst="rect">
            <a:avLst/>
          </a:prstGeom>
        </p:spPr>
      </p:pic>
      <p:sp>
        <p:nvSpPr>
          <p:cNvPr id="4" name="TextBox 3"/>
          <p:cNvSpPr txBox="1"/>
          <p:nvPr/>
        </p:nvSpPr>
        <p:spPr>
          <a:xfrm>
            <a:off x="4190387" y="4973782"/>
            <a:ext cx="7531240" cy="1277273"/>
          </a:xfrm>
          <a:prstGeom prst="rect">
            <a:avLst/>
          </a:prstGeom>
          <a:noFill/>
        </p:spPr>
        <p:txBody>
          <a:bodyPr wrap="square" rtlCol="0">
            <a:spAutoFit/>
          </a:bodyPr>
          <a:lstStyle/>
          <a:p>
            <a:pPr marL="171450" lvl="0" indent="-171450">
              <a:buFont typeface="Arial" panose="020B0604020202020204" pitchFamily="34" charset="0"/>
              <a:buChar char="•"/>
            </a:pPr>
            <a:r>
              <a:rPr lang="en-US" sz="700" dirty="0" smtClean="0"/>
              <a:t> </a:t>
            </a:r>
            <a:r>
              <a:rPr lang="en-US" sz="700" dirty="0"/>
              <a:t>Klasky, S. Ethier, Z. Lin, K. Martins, D. McCune, R. </a:t>
            </a:r>
            <a:r>
              <a:rPr lang="en-US" sz="700" dirty="0" err="1"/>
              <a:t>Samtaney</a:t>
            </a:r>
            <a:r>
              <a:rPr lang="en-US" sz="700" dirty="0"/>
              <a:t>, </a:t>
            </a:r>
            <a:r>
              <a:rPr lang="en-US" sz="700" i="1" dirty="0"/>
              <a:t>Grid-based parallel data streaming implemented for the </a:t>
            </a:r>
            <a:r>
              <a:rPr lang="en-US" sz="700" i="1" dirty="0" err="1"/>
              <a:t>gyrokinetic</a:t>
            </a:r>
            <a:r>
              <a:rPr lang="en-US" sz="700" i="1" dirty="0"/>
              <a:t> toroidal code </a:t>
            </a:r>
            <a:r>
              <a:rPr lang="en-US" sz="700" dirty="0"/>
              <a:t>in </a:t>
            </a:r>
            <a:r>
              <a:rPr lang="en-US" sz="700" i="1" dirty="0"/>
              <a:t>Proceedings of the 2003 ACM/IEEE conference on Supercomputing</a:t>
            </a:r>
            <a:r>
              <a:rPr lang="en-US" sz="700" dirty="0"/>
              <a:t>, ACM, p. 24</a:t>
            </a:r>
            <a:r>
              <a:rPr lang="en-US" sz="700" dirty="0" smtClean="0"/>
              <a:t>.</a:t>
            </a:r>
          </a:p>
          <a:p>
            <a:pPr marL="171450" indent="-171450">
              <a:buFont typeface="Arial" panose="020B0604020202020204" pitchFamily="34" charset="0"/>
              <a:buChar char="•"/>
            </a:pPr>
            <a:r>
              <a:rPr lang="en-US" sz="700" dirty="0" smtClean="0"/>
              <a:t>J. F</a:t>
            </a:r>
            <a:r>
              <a:rPr lang="en-US" sz="700" dirty="0"/>
              <a:t>. Lofstead, S. Klasky, K. Schwan, N. Podhorszki, C. Jin, </a:t>
            </a:r>
            <a:r>
              <a:rPr lang="en-US" sz="700" i="1" dirty="0"/>
              <a:t>Flexible </a:t>
            </a:r>
            <a:r>
              <a:rPr lang="en-US" sz="700" i="1" dirty="0" err="1"/>
              <a:t>io</a:t>
            </a:r>
            <a:r>
              <a:rPr lang="en-US" sz="700" i="1" dirty="0"/>
              <a:t> and integration for scientific codes through the adaptable </a:t>
            </a:r>
            <a:r>
              <a:rPr lang="en-US" sz="700" i="1" dirty="0" err="1"/>
              <a:t>io</a:t>
            </a:r>
            <a:r>
              <a:rPr lang="en-US" sz="700" i="1" dirty="0"/>
              <a:t> system (adios) </a:t>
            </a:r>
            <a:r>
              <a:rPr lang="en-US" sz="700" dirty="0"/>
              <a:t>in </a:t>
            </a:r>
            <a:r>
              <a:rPr lang="en-US" sz="700" i="1" dirty="0"/>
              <a:t>Proceedings of the 6th international workshop on Challenges of large applications in distributed environments</a:t>
            </a:r>
            <a:r>
              <a:rPr lang="en-US" sz="700" dirty="0"/>
              <a:t>, ACM, pp. 15–24.</a:t>
            </a:r>
          </a:p>
          <a:p>
            <a:pPr marL="171450" indent="-171450">
              <a:buFont typeface="Arial" panose="020B0604020202020204" pitchFamily="34" charset="0"/>
              <a:buChar char="•"/>
            </a:pPr>
            <a:r>
              <a:rPr lang="en-US" sz="700" dirty="0"/>
              <a:t>J. Lofstead, F. Zheng, S. Klasky, K. Schwan, </a:t>
            </a:r>
            <a:r>
              <a:rPr lang="en-US" sz="700" i="1" dirty="0"/>
              <a:t>Input/output </a:t>
            </a:r>
            <a:r>
              <a:rPr lang="en-US" sz="700" i="1" dirty="0" err="1"/>
              <a:t>apis</a:t>
            </a:r>
            <a:r>
              <a:rPr lang="en-US" sz="700" i="1" dirty="0"/>
              <a:t> and data organization for high performance scientific computing </a:t>
            </a:r>
            <a:r>
              <a:rPr lang="en-US" sz="700" dirty="0"/>
              <a:t>in </a:t>
            </a:r>
            <a:r>
              <a:rPr lang="en-US" sz="700" i="1" dirty="0" err="1"/>
              <a:t>Petascale</a:t>
            </a:r>
            <a:r>
              <a:rPr lang="en-US" sz="700" i="1" dirty="0"/>
              <a:t> Data Storage Workshop, 2008. PDSW’08. 3rd</a:t>
            </a:r>
            <a:r>
              <a:rPr lang="en-US" sz="700" dirty="0"/>
              <a:t>, IEEE, pp. 1–6.</a:t>
            </a:r>
          </a:p>
          <a:p>
            <a:pPr marL="171450" indent="-171450">
              <a:buFont typeface="Arial" panose="020B0604020202020204" pitchFamily="34" charset="0"/>
              <a:buChar char="•"/>
            </a:pPr>
            <a:r>
              <a:rPr lang="en-US" sz="700" dirty="0"/>
              <a:t>J. Lofstead, F. Zheng, S. Klasky, K. Schwan, </a:t>
            </a:r>
            <a:r>
              <a:rPr lang="en-US" sz="700" i="1" dirty="0"/>
              <a:t>Adaptable, metadata rich IO methods for portable high performance IO </a:t>
            </a:r>
            <a:r>
              <a:rPr lang="en-US" sz="700" dirty="0"/>
              <a:t>in </a:t>
            </a:r>
            <a:r>
              <a:rPr lang="en-US" sz="700" i="1" dirty="0"/>
              <a:t>Parallel &amp; Distributed Processing, 2009. IPDPS 2009. IEEE International Symposium on</a:t>
            </a:r>
            <a:r>
              <a:rPr lang="en-US" sz="700" dirty="0"/>
              <a:t>, IEEE, pp. 1–10</a:t>
            </a:r>
            <a:r>
              <a:rPr lang="en-US" sz="700" dirty="0" smtClean="0"/>
              <a:t>.</a:t>
            </a:r>
          </a:p>
          <a:p>
            <a:pPr marL="171450" lvl="0" indent="-171450">
              <a:buFont typeface="Arial" panose="020B0604020202020204" pitchFamily="34" charset="0"/>
              <a:buChar char="•"/>
            </a:pPr>
            <a:r>
              <a:rPr lang="en-US" sz="700" dirty="0"/>
              <a:t>H. Abbasi, J. Lofstead, F. Zheng, K. Schwan, M. Wolf, S. Klasky, </a:t>
            </a:r>
            <a:r>
              <a:rPr lang="en-US" sz="700" i="1" dirty="0"/>
              <a:t>Extending i/o through high performance data services </a:t>
            </a:r>
            <a:r>
              <a:rPr lang="en-US" sz="700" dirty="0"/>
              <a:t>in </a:t>
            </a:r>
            <a:r>
              <a:rPr lang="en-US" sz="700" i="1" dirty="0"/>
              <a:t>Cluster Computing and Workshops, 2009. CLUSTER’09. IEEE International Conference on</a:t>
            </a:r>
            <a:r>
              <a:rPr lang="en-US" sz="700" dirty="0"/>
              <a:t>, IEEE, pp. 1–10.</a:t>
            </a:r>
          </a:p>
          <a:p>
            <a:pPr marL="171450" lvl="0" indent="-171450">
              <a:buFont typeface="Arial" panose="020B0604020202020204" pitchFamily="34" charset="0"/>
              <a:buChar char="•"/>
            </a:pPr>
            <a:r>
              <a:rPr lang="en-US" sz="700" dirty="0"/>
              <a:t>Q. Liu, J. Logan, Y. Tian, H. Abbasi, N. Podhorszki, J. Y. Choi, S. Klasky, R. </a:t>
            </a:r>
            <a:r>
              <a:rPr lang="en-US" sz="700" dirty="0" err="1"/>
              <a:t>Tchoua</a:t>
            </a:r>
            <a:r>
              <a:rPr lang="en-US" sz="700" dirty="0"/>
              <a:t>, J. Lofstead, R. Oldfield, et al.. Hello ADIOS: the challenges and lessons of developing leadership class I/O frameworks. </a:t>
            </a:r>
            <a:r>
              <a:rPr lang="en-US" sz="700" i="1" dirty="0"/>
              <a:t>Concurrency and Computation: Practice and Experience </a:t>
            </a:r>
            <a:r>
              <a:rPr lang="en-US" sz="700" b="1" dirty="0"/>
              <a:t>2014</a:t>
            </a:r>
            <a:r>
              <a:rPr lang="en-US" sz="700" dirty="0"/>
              <a:t>, </a:t>
            </a:r>
            <a:r>
              <a:rPr lang="en-US" sz="700" i="1" dirty="0"/>
              <a:t>26</a:t>
            </a:r>
            <a:r>
              <a:rPr lang="en-US" sz="700" dirty="0"/>
              <a:t>, 1453–1473</a:t>
            </a:r>
            <a:r>
              <a:rPr lang="en-US" sz="700" dirty="0" smtClean="0"/>
              <a:t>.</a:t>
            </a:r>
            <a:endParaRPr lang="en-US" sz="700" dirty="0"/>
          </a:p>
        </p:txBody>
      </p:sp>
    </p:spTree>
    <p:extLst>
      <p:ext uri="{BB962C8B-B14F-4D97-AF65-F5344CB8AC3E}">
        <p14:creationId xmlns:p14="http://schemas.microsoft.com/office/powerpoint/2010/main" val="2227644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8560</TotalTime>
  <Words>2353</Words>
  <Application>Microsoft Office PowerPoint</Application>
  <PresentationFormat>Widescreen</PresentationFormat>
  <Paragraphs>356</Paragraphs>
  <Slides>33</Slides>
  <Notes>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MS PGothic</vt:lpstr>
      <vt:lpstr>SimSun</vt:lpstr>
      <vt:lpstr>Arial</vt:lpstr>
      <vt:lpstr>Broadway</vt:lpstr>
      <vt:lpstr>Calibri</vt:lpstr>
      <vt:lpstr>Cambria</vt:lpstr>
      <vt:lpstr>Cambria Math</vt:lpstr>
      <vt:lpstr>Courier New</vt:lpstr>
      <vt:lpstr>Office Theme</vt:lpstr>
      <vt:lpstr>SCIENCE-DRIVEN DATA MANAGEMENT FORMULTI-TIERED STORAGE February 17, 2016 ECP</vt:lpstr>
      <vt:lpstr>40 minute presentation: Cover the following</vt:lpstr>
      <vt:lpstr>Outline</vt:lpstr>
      <vt:lpstr>Where do we spend our time in science</vt:lpstr>
      <vt:lpstr>Next Generation DOE computing</vt:lpstr>
      <vt:lpstr>Abstractions across File System to DB</vt:lpstr>
      <vt:lpstr>Two Basic principles of Sirius</vt:lpstr>
      <vt:lpstr>Outline</vt:lpstr>
      <vt:lpstr>ADIOS</vt:lpstr>
      <vt:lpstr>DataSpaces – Rutgers</vt:lpstr>
      <vt:lpstr>The Sirocco Object Store – SOS - Sandia</vt:lpstr>
      <vt:lpstr>Outline</vt:lpstr>
      <vt:lpstr>Data Descriptions</vt:lpstr>
      <vt:lpstr>Conceptual APIs</vt:lpstr>
      <vt:lpstr>Outline</vt:lpstr>
      <vt:lpstr>New techniques for “Data Intensive Science”</vt:lpstr>
      <vt:lpstr>Current practices of today</vt:lpstr>
      <vt:lpstr>Compression with an interpolation auditor</vt:lpstr>
      <vt:lpstr>Other types of auditors</vt:lpstr>
      <vt:lpstr>Outline</vt:lpstr>
      <vt:lpstr>Computer science challenges in Data Refactoring</vt:lpstr>
      <vt:lpstr>Utility-driven Data Placement</vt:lpstr>
      <vt:lpstr>Data Refactoring and Utility Functions</vt:lpstr>
      <vt:lpstr>Utility and the User</vt:lpstr>
      <vt:lpstr>Outline</vt:lpstr>
      <vt:lpstr>Challenges in metadata searching</vt:lpstr>
      <vt:lpstr>Outline</vt:lpstr>
      <vt:lpstr>The End-to-End Data Path</vt:lpstr>
      <vt:lpstr>Autonomic Runtime Optimization</vt:lpstr>
      <vt:lpstr>Challenges</vt:lpstr>
      <vt:lpstr>Summary</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Klasky, Scott A.</dc:creator>
  <cp:lastModifiedBy>Klasky, Scott A.</cp:lastModifiedBy>
  <cp:revision>216</cp:revision>
  <dcterms:created xsi:type="dcterms:W3CDTF">2015-09-28T14:49:49Z</dcterms:created>
  <dcterms:modified xsi:type="dcterms:W3CDTF">2016-01-11T18:24:44Z</dcterms:modified>
</cp:coreProperties>
</file>